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82" r:id="rId9"/>
    <p:sldId id="283" r:id="rId10"/>
    <p:sldId id="264" r:id="rId11"/>
    <p:sldId id="299" r:id="rId12"/>
    <p:sldId id="284" r:id="rId13"/>
    <p:sldId id="285" r:id="rId14"/>
    <p:sldId id="263" r:id="rId15"/>
    <p:sldId id="267" r:id="rId16"/>
    <p:sldId id="301" r:id="rId17"/>
    <p:sldId id="286" r:id="rId18"/>
    <p:sldId id="287" r:id="rId19"/>
    <p:sldId id="288" r:id="rId20"/>
    <p:sldId id="268" r:id="rId21"/>
    <p:sldId id="274" r:id="rId22"/>
    <p:sldId id="275" r:id="rId23"/>
    <p:sldId id="276" r:id="rId24"/>
    <p:sldId id="277" r:id="rId25"/>
    <p:sldId id="278" r:id="rId26"/>
    <p:sldId id="280" r:id="rId27"/>
    <p:sldId id="291" r:id="rId28"/>
    <p:sldId id="292" r:id="rId29"/>
    <p:sldId id="293" r:id="rId30"/>
    <p:sldId id="294" r:id="rId31"/>
    <p:sldId id="300" r:id="rId32"/>
    <p:sldId id="295" r:id="rId33"/>
    <p:sldId id="296" r:id="rId34"/>
    <p:sldId id="297" r:id="rId35"/>
    <p:sldId id="298" r:id="rId36"/>
    <p:sldId id="265" r:id="rId37"/>
    <p:sldId id="266" r:id="rId38"/>
    <p:sldId id="289" r:id="rId39"/>
    <p:sldId id="281" r:id="rId4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/>
    <p:restoredTop sz="83737"/>
  </p:normalViewPr>
  <p:slideViewPr>
    <p:cSldViewPr snapToGrid="0" snapToObjects="1">
      <p:cViewPr varScale="1">
        <p:scale>
          <a:sx n="152" d="100"/>
          <a:sy n="152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58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E6FD2-67E1-882D-37C9-713F828AE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83EAC6-4F1C-CC39-B9C1-3D000F997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05EAC-EB51-E5C7-5F47-6AE519C87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3A3A-7D9F-31AF-3789-ABC20BAB4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0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  过去，我们试图把所有指令塞进一个巨大的 `.md` 或全局 `AGENTS.md` 文件里。结果是灾难性的：上下文是一种稀缺资源，过多的指导反而无效，且极易腐烂。
  最新的最佳实践是：不要给智能体一本 1000 页的说明书，而是给它一张"地图"。
  我们将代码仓库本身设为"记录系统"。真正的业务逻辑、执行计划、架构决策（Design Docs）分散存放在结构化的 `docs/` 目录中。`AGENTS.md` 仅仅作为目录索引存在。这实现了"渐进式披露"：智能体从小而稳定的切入点开始，按需动态检索下一步的上下文，绝不会一开始就被信息淹没。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  以前我们追求代码的"人类可读性"，现在，应用与代码优化的第一目标是"智能体可读性（Agent Readability）"。
  从智能体的角度看，任何不在代码仓库里、无法在运行时访问的内容（比如讨论、某人头脑中的经验）都是不存在的。因此，我们必须把人类"品味"、架构决策、接口约束全部转化为代码仓库本地的、带版本控制的工件。让智能体能够直接从代码仓库本身推理出完整的业务领域。
  这在日常交互中体现得尤为明显。给大家举个具体的例子：当我们遇到 Bug 调试时，很习惯给 agent 扔一句"还是报错"。但这对它来说是个不可读的黑盒，只能导致无意义的盲目试错。面向"智能体可读"的最佳实践是告诉它："记录这里的日志，查看日志信息，看看那里出了问题"。把隐形的运行时状态变成了白盒的证据链，它就能迅速锁定根源。
  面对深层 Bug，不再让人类去分析报错日志再转述给 AI。前沿实践是将完整的可观测性栈交给智能体：
  接入 Chrome DevTools 协议，智能体能自己驱动 UI 导航、截图、录制验证视频；提供临时的本地可观测性系统，让它直接用 LogQL 查询日志、分析延迟。
  给它一句指令："确保这四个关键用户旅程的跨度不得超过两秒"，智能体就会自行验证、分析火焰图、修补代码、重启应用并循环测试，直到完全修复。这是真正的从"盲目试错"到"证据驱动"的闭环。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  这张架构图浓缩了 2026 年 Agent-First 工程的全部最佳实践。可以从上往下三层来解读：
  第一层，人类掌舵。人类不再写代码，而是通过 Prompt 定义意图、做架构决策、把品味和反馈编码到系统中。
  第二层，智能体执行。AI 编码智能体自主完成产品代码、测试、CI 配置、文档甚至代码审查。它不是盲目工作的——左侧接入浏览器 DevTools 协议，让它可以直接驱动 UI 截图和录屏来验证功能；右侧接入完整的可观测性栈，用 LogQL 和 PromQL 查询日志和指标来定位问题。底部有两个关键守卫：自动化 Linter 机械地用分层架构不变量拦截越界代码（一旦检测到越界，它甚至会在错误信息中注入修复指令让智能体自我修正）；后台垃圾回收 Agent 定期扫描技术债务并自动发起清理 PR——就像编程语言中的 GC，将技术债化解为日常无需干预的微小优化。
  第三层，代码仓库即记录系统。一个精简的 `AGENTS.md`（约 100 行）作为"地图"，指向 `docs/` 目录下的深层知识。业务代码严格分层，由 Linter 守护边界。所有架构决策、品味都被固化成带版本控制的工件。
  最关键的是右侧的反馈闭环：人类的每一次审查评论、每一次重构意见，都不会停留在聊天记录里，而是被编码为文档更新或 Linter 规则，回流到系统中，让后续的每一次智能体运行都自动继承这些改进。这就是这个系统能持续进化、而非持续腐烂的根本原因。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9FA0-8CA0-277F-27D1-7C5CA0AF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F86B6-BB4C-A79F-87D0-19ADE3F43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C678A-4D8D-5E51-4A69-37AD5E20B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C0662-73D1-B8B8-53B3-BCFBD4DB0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8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  归根结底，AI 时代并未终结工程学，而是重塑了它。基础系统实现的直接成本正逼近零度。构建优秀软件、获得高产出依然需要铁一般的纪律，但这种纪律不再是对着某行具体的代码修修补补，而是体现在对支撑环境、自动化测试边界、架构护栏和反馈闭环的建设上。
  当 AI 包揽乃至精通了所有的执行细节，作为人类的最终门槛，就是你定义现实问题的能力、技术品味的高度以及对系统架构的想象力。"人类掌舵，智能体执行"，作为这场变革浪潮中的"真正大脑"，你们准备好迎接这次能力跃迁了吗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
  </a:t>
            </a:r>
            <a:r>
              <a:rPr lang="en-US" altLang="zh-CN" dirty="0" err="1"/>
              <a:t>在</a:t>
            </a:r>
            <a:r>
              <a:rPr lang="en-US" altLang="zh-CN" dirty="0"/>
              <a:t> 2026 </a:t>
            </a:r>
            <a:r>
              <a:rPr lang="en-US" altLang="zh-CN" dirty="0" err="1"/>
              <a:t>年，软件开发的范式已经彻底蜕变。正如顶尖</a:t>
            </a:r>
            <a:r>
              <a:rPr lang="en-US" altLang="zh-CN" dirty="0"/>
              <a:t> AI </a:t>
            </a:r>
            <a:r>
              <a:rPr lang="en-US" altLang="zh-CN" dirty="0" err="1"/>
              <a:t>实验室（如</a:t>
            </a:r>
            <a:r>
              <a:rPr lang="en-US" altLang="zh-CN" dirty="0"/>
              <a:t> OpenAI </a:t>
            </a:r>
            <a:r>
              <a:rPr lang="en-US" altLang="zh-CN" dirty="0" err="1"/>
              <a:t>在</a:t>
            </a:r>
            <a:r>
              <a:rPr lang="en-US" altLang="zh-CN" dirty="0"/>
              <a:t> Harness </a:t>
            </a:r>
            <a:r>
              <a:rPr lang="en-US" altLang="zh-CN" dirty="0" err="1"/>
              <a:t>工程中的实践）所证明的，最高效的模式是"人类掌舵，智能体执行（Human</a:t>
            </a:r>
            <a:r>
              <a:rPr lang="en-US" altLang="zh-CN" dirty="0"/>
              <a:t> steers. Agent executes.）"。</a:t>
            </a:r>
            <a:r>
              <a:rPr lang="en-US" altLang="zh-CN" dirty="0" err="1"/>
              <a:t>我们正在进入一个极限挑战：构建百万行代码的产品，而人类不手写一行代码</a:t>
            </a:r>
            <a:r>
              <a:rPr lang="en-US" altLang="zh-CN" dirty="0"/>
              <a:t>。
  </a:t>
            </a:r>
            <a:r>
              <a:rPr lang="en-US" altLang="zh-CN" dirty="0" err="1"/>
              <a:t>必须看清的是，今天的</a:t>
            </a:r>
            <a:r>
              <a:rPr lang="en-US" altLang="zh-CN" dirty="0"/>
              <a:t> Agent 已经非常强大，它们能自主完成很多复杂任务，甚至进入了可以"自我迭代"、"自我验证修复"的阶段。但这绝不意味着进入了完全不用管的全自动时代。相反，这要求人类的实时介入变得前所未有的敏锐。
  </a:t>
            </a:r>
            <a:r>
              <a:rPr lang="en-US" altLang="zh-CN" dirty="0" err="1"/>
              <a:t>就像开车一样：随着速度越来越快，如果方向稍微偏了一点（代码出现了细微的理解偏差</a:t>
            </a:r>
            <a:r>
              <a:rPr lang="en-US" altLang="zh-CN" dirty="0"/>
              <a:t>），即使这辆"汽车"拥有无比强大的动力，它也会在狂飙中偏离终点越来越远，一去不回。因此，方向盘必须牢牢握在你的手里。这并没有削弱人类的角色，反而将其提升到了"系统编排者"的高度。当软件工程团队不再具体编写代码时，我们的核心任务变成了：设计环境、明确意图、并保证智能体始终行驶在正确的轨道上。AI </a:t>
            </a:r>
            <a:r>
              <a:rPr lang="en-US" altLang="zh-CN" dirty="0" err="1"/>
              <a:t>是那辆不知疲倦的高性能赛车，而你，是那位实时掌舵的车手</a:t>
            </a:r>
            <a:r>
              <a:rPr lang="en-US" altLang="zh-CN" dirty="0"/>
              <a:t>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  当我们刚开始将 AI 引入编码工作时，"Vibe Coding"（只靠自然语言，不管代码）似乎让人极为沉醉。通过简单的指令，智能体分分钟就能吐出上万行代码，迅速跑起一个功能原型。
  但真正的灾难往往接踵而至。试想这样一个让人绝望的引子：因为这 1 万行代码完全是 AI 随性生成的，你的脑海中根本没有整个系统的架构记忆和上下文；而当系统突然抛出一个晦涩的报错时，意味着你不得不犹如大海捞针一般，硬着头皮去读那完全陌生的、甚至逻辑诡异的 1 万行代码，只为了找出 AI 写错的那 1 行问题所在。
  初期自动生成大段代码节省的时间，全部被这种让人崩溃的"调试地狱"连本带利地吞噬了。这个切肤之痛揭示了一个严酷的现实：如果没有明确的边界和架构约束，完全由智能体生成的代码库会迅速陷入不可读的"熵增"，最终让掌控者彻底走向失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45.jpe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45.jpe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hyperlink" Target="https://openai.com/zh-Hans-CN/index/harness-engineerin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Yuyz0112/claude-code-reverse" TargetMode="External"/><Relationship Id="rId5" Type="http://schemas.openxmlformats.org/officeDocument/2006/relationships/hyperlink" Target="https://github.com/shareAI-lab/learn-claude-cod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85750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1571625"/>
            <a:ext cx="4643438" cy="1097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kern="0" spc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时代，我都用 AI
帮我做了什么</a:t>
            </a:r>
            <a:endParaRPr lang="en-US" sz="3294" dirty="0"/>
          </a:p>
        </p:txBody>
      </p:sp>
      <p:sp>
        <p:nvSpPr>
          <p:cNvPr id="5" name="Text 1"/>
          <p:cNvSpPr/>
          <p:nvPr/>
        </p:nvSpPr>
        <p:spPr>
          <a:xfrm>
            <a:off x="428625" y="3111773"/>
            <a:ext cx="3424207" cy="3885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</a:t>
            </a:r>
            <a:r>
              <a:rPr lang="en-US" sz="2436" b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日常篇</a:t>
            </a:r>
            <a:r>
              <a:rPr lang="en-US" altLang="zh-CN" sz="2436" b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&amp;Agent</a:t>
            </a:r>
            <a:r>
              <a:rPr lang="zh-CN" altLang="en-US" sz="2436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开发篇</a:t>
            </a:r>
            <a:endParaRPr lang="en-US" sz="2436" dirty="0"/>
          </a:p>
        </p:txBody>
      </p:sp>
      <p:sp>
        <p:nvSpPr>
          <p:cNvPr id="6" name="Text 2"/>
          <p:cNvSpPr/>
          <p:nvPr/>
        </p:nvSpPr>
        <p:spPr>
          <a:xfrm>
            <a:off x="428625" y="3751138"/>
            <a:ext cx="2582438" cy="19595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 · 阿里云 AI </a:t>
            </a:r>
            <a:r>
              <a:rPr lang="en-US" sz="1269" dirty="0" err="1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实践分享</a:t>
            </a:r>
            <a:r>
              <a:rPr lang="en-US" altLang="zh-CN" sz="1269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</a:t>
            </a:r>
            <a:r>
              <a:rPr lang="zh-CN" altLang="en-US" sz="1269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邓鑫怀</a:t>
            </a:r>
            <a:endParaRPr lang="en-US" sz="1269" dirty="0"/>
          </a:p>
        </p:txBody>
      </p:sp>
      <p:sp>
        <p:nvSpPr>
          <p:cNvPr id="7" name="Text 3"/>
          <p:cNvSpPr/>
          <p:nvPr/>
        </p:nvSpPr>
        <p:spPr>
          <a:xfrm>
            <a:off x="8288536" y="4736306"/>
            <a:ext cx="426839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</a:t>
            </a:r>
            <a:endParaRPr lang="en-US" sz="126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293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从"写代码"到"编排系统"——智能体工程师的能力跃迁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942975"/>
            <a:ext cx="200025" cy="200025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6" name="Text 2"/>
          <p:cNvSpPr/>
          <p:nvPr/>
        </p:nvSpPr>
        <p:spPr>
          <a:xfrm>
            <a:off x="428625" y="942975"/>
            <a:ext cx="2000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784" dirty="0"/>
          </a:p>
        </p:txBody>
      </p:sp>
      <p:sp>
        <p:nvSpPr>
          <p:cNvPr id="7" name="Text 3"/>
          <p:cNvSpPr/>
          <p:nvPr/>
        </p:nvSpPr>
        <p:spPr>
          <a:xfrm>
            <a:off x="742950" y="928688"/>
            <a:ext cx="289500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 年行业共识：</a:t>
            </a: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Harness</a:t>
            </a: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全面兴起</a:t>
            </a:r>
            <a:endParaRPr lang="en-US" sz="1050" dirty="0"/>
          </a:p>
        </p:txBody>
      </p:sp>
      <p:sp>
        <p:nvSpPr>
          <p:cNvPr id="8" name="Shape 4"/>
          <p:cNvSpPr/>
          <p:nvPr/>
        </p:nvSpPr>
        <p:spPr>
          <a:xfrm>
            <a:off x="428625" y="1343025"/>
            <a:ext cx="200025" cy="200025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9" name="Text 5"/>
          <p:cNvSpPr/>
          <p:nvPr/>
        </p:nvSpPr>
        <p:spPr>
          <a:xfrm>
            <a:off x="428625" y="1343025"/>
            <a:ext cx="2000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784" dirty="0"/>
          </a:p>
        </p:txBody>
      </p:sp>
      <p:sp>
        <p:nvSpPr>
          <p:cNvPr id="10" name="Text 6"/>
          <p:cNvSpPr/>
          <p:nvPr/>
        </p:nvSpPr>
        <p:spPr>
          <a:xfrm>
            <a:off x="742950" y="1328738"/>
            <a:ext cx="33224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工程师工作重心转移：具体编码 → </a:t>
            </a: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宏观系统、架构设计、杠杆作用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28625" y="1971675"/>
            <a:ext cx="200025" cy="200025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2" name="Text 8"/>
          <p:cNvSpPr/>
          <p:nvPr/>
        </p:nvSpPr>
        <p:spPr>
          <a:xfrm>
            <a:off x="428625" y="1971675"/>
            <a:ext cx="2000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784" dirty="0"/>
          </a:p>
        </p:txBody>
      </p:sp>
      <p:sp>
        <p:nvSpPr>
          <p:cNvPr id="13" name="Text 9"/>
          <p:cNvSpPr/>
          <p:nvPr/>
        </p:nvSpPr>
        <p:spPr>
          <a:xfrm>
            <a:off x="742950" y="1957388"/>
            <a:ext cx="33224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人类通过 Prompt 交互：拆解目标 → 规则转化为代码 → 建立架构护栏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28625" y="3270052"/>
            <a:ext cx="3636811" cy="130194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5" name="Shape 11"/>
          <p:cNvSpPr/>
          <p:nvPr/>
        </p:nvSpPr>
        <p:spPr>
          <a:xfrm>
            <a:off x="428625" y="3270052"/>
            <a:ext cx="42863" cy="130194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6" name="Text 12"/>
          <p:cNvSpPr/>
          <p:nvPr/>
        </p:nvSpPr>
        <p:spPr>
          <a:xfrm>
            <a:off x="600075" y="3441502"/>
            <a:ext cx="65" cy="1453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endParaRPr lang="en-US" sz="885" dirty="0"/>
          </a:p>
        </p:txBody>
      </p:sp>
      <p:sp>
        <p:nvSpPr>
          <p:cNvPr id="17" name="Text 13"/>
          <p:cNvSpPr/>
          <p:nvPr/>
        </p:nvSpPr>
        <p:spPr>
          <a:xfrm>
            <a:off x="567328" y="3512940"/>
            <a:ext cx="3293911" cy="8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987" dirty="0" err="1">
                <a:latin typeface="+mn-ea"/>
              </a:rPr>
              <a:t>一</a:t>
            </a:r>
            <a:r>
              <a:rPr lang="zh-CN" altLang="en-US" sz="987" dirty="0">
                <a:latin typeface="+mn-ea"/>
              </a:rPr>
              <a:t>：</a:t>
            </a:r>
            <a:r>
              <a:rPr lang="en-US" altLang="zh-CN" sz="987" b="1" dirty="0" err="1">
                <a:solidFill>
                  <a:srgbClr val="1A1A1A"/>
                </a:solidFill>
                <a:latin typeface="+mn-ea"/>
                <a:cs typeface="Inter" pitchFamily="34" charset="-120"/>
              </a:rPr>
              <a:t>当</a:t>
            </a:r>
            <a:r>
              <a:rPr lang="en-US" altLang="zh-CN" sz="987" b="1" dirty="0">
                <a:solidFill>
                  <a:srgbClr val="1A1A1A"/>
                </a:solidFill>
                <a:latin typeface="+mn-ea"/>
                <a:cs typeface="Inter" pitchFamily="34" charset="-120"/>
              </a:rPr>
              <a:t> AI 进展缓慢时，解法绝不是"</a:t>
            </a:r>
            <a:r>
              <a:rPr lang="en-US" altLang="zh-CN" sz="987" b="1" dirty="0" err="1">
                <a:solidFill>
                  <a:srgbClr val="1A1A1A"/>
                </a:solidFill>
                <a:latin typeface="+mn-ea"/>
                <a:cs typeface="Inter" pitchFamily="34" charset="-120"/>
              </a:rPr>
              <a:t>人类回去写代码</a:t>
            </a:r>
            <a:r>
              <a:rPr lang="en-US" altLang="zh-CN" sz="987" b="1" dirty="0">
                <a:solidFill>
                  <a:srgbClr val="1A1A1A"/>
                </a:solidFill>
                <a:latin typeface="+mn-ea"/>
                <a:cs typeface="Inter" pitchFamily="34" charset="-120"/>
              </a:rPr>
              <a:t>"，</a:t>
            </a:r>
            <a:r>
              <a:rPr lang="en-US" altLang="zh-CN" sz="987" b="1" dirty="0" err="1">
                <a:solidFill>
                  <a:srgbClr val="1A1A1A"/>
                </a:solidFill>
                <a:latin typeface="+mn-ea"/>
                <a:cs typeface="Inter" pitchFamily="34" charset="-120"/>
              </a:rPr>
              <a:t>而是追问</a:t>
            </a:r>
            <a:r>
              <a:rPr lang="en-US" altLang="zh-CN" sz="987" b="1" dirty="0">
                <a:solidFill>
                  <a:srgbClr val="1A1A1A"/>
                </a:solidFill>
                <a:latin typeface="+mn-ea"/>
                <a:cs typeface="Inter" pitchFamily="34" charset="-120"/>
              </a:rPr>
              <a:t>："</a:t>
            </a:r>
            <a:r>
              <a:rPr lang="en-US" altLang="zh-CN" sz="987" b="1" dirty="0" err="1">
                <a:solidFill>
                  <a:srgbClr val="1A1A1A"/>
                </a:solidFill>
                <a:latin typeface="+mn-ea"/>
                <a:cs typeface="Inter" pitchFamily="34" charset="-120"/>
              </a:rPr>
              <a:t>还需要什么能力让智能体清晰可执行</a:t>
            </a:r>
            <a:r>
              <a:rPr lang="en-US" altLang="zh-CN" sz="987" b="1" dirty="0">
                <a:solidFill>
                  <a:srgbClr val="1A1A1A"/>
                </a:solidFill>
                <a:latin typeface="+mn-ea"/>
                <a:cs typeface="Inter" pitchFamily="34" charset="-120"/>
              </a:rPr>
              <a:t>？”</a:t>
            </a:r>
          </a:p>
          <a:p>
            <a:pPr>
              <a:lnSpc>
                <a:spcPts val="1800"/>
              </a:lnSpc>
            </a:pPr>
            <a:r>
              <a:rPr lang="zh-CN" altLang="en-US" sz="987" b="1" dirty="0">
                <a:solidFill>
                  <a:srgbClr val="1A1A1A"/>
                </a:solidFill>
                <a:latin typeface="+mn-ea"/>
              </a:rPr>
              <a:t>二：</a:t>
            </a:r>
            <a:r>
              <a:rPr lang="en-US" altLang="zh-CN" sz="987" b="1" dirty="0" err="1">
                <a:solidFill>
                  <a:srgbClr val="1A1A1A"/>
                </a:solidFill>
                <a:latin typeface="+mn-ea"/>
              </a:rPr>
              <a:t>当前最先进的Agent</a:t>
            </a:r>
            <a:r>
              <a:rPr lang="zh-CN" altLang="en-US" sz="987" b="1" dirty="0">
                <a:solidFill>
                  <a:srgbClr val="1A1A1A"/>
                </a:solidFill>
                <a:latin typeface="+mn-ea"/>
              </a:rPr>
              <a:t> </a:t>
            </a:r>
            <a:r>
              <a:rPr lang="en-US" altLang="zh-CN" sz="987" b="1" dirty="0">
                <a:solidFill>
                  <a:srgbClr val="1A1A1A"/>
                </a:solidFill>
                <a:latin typeface="+mn-ea"/>
              </a:rPr>
              <a:t>Harness</a:t>
            </a:r>
            <a:r>
              <a:rPr lang="zh-CN" altLang="en-US" sz="987" b="1" dirty="0">
                <a:solidFill>
                  <a:srgbClr val="1A1A1A"/>
                </a:solidFill>
                <a:latin typeface="+mn-ea"/>
              </a:rPr>
              <a:t>做到了什么地步？</a:t>
            </a:r>
            <a:endParaRPr lang="en-US" altLang="zh-CN" sz="987" dirty="0">
              <a:latin typeface="+mn-ea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987" dirty="0">
              <a:latin typeface="+mn-ea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4354757" y="1200150"/>
            <a:ext cx="653542" cy="500063"/>
          </a:xfrm>
          <a:prstGeom prst="rect">
            <a:avLst/>
          </a:prstGeom>
          <a:solidFill>
            <a:srgbClr val="F5F5F5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354757" y="1200150"/>
            <a:ext cx="653542" cy="50006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维度</a:t>
            </a:r>
            <a:endParaRPr lang="en-US" sz="987" dirty="0"/>
          </a:p>
        </p:txBody>
      </p:sp>
      <p:sp>
        <p:nvSpPr>
          <p:cNvPr id="20" name="Shape 16"/>
          <p:cNvSpPr/>
          <p:nvPr/>
        </p:nvSpPr>
        <p:spPr>
          <a:xfrm>
            <a:off x="5008299" y="1200150"/>
            <a:ext cx="1742796" cy="500063"/>
          </a:xfrm>
          <a:prstGeom prst="rect">
            <a:avLst/>
          </a:prstGeom>
          <a:solidFill>
            <a:srgbClr val="F5F5F5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5008299" y="1200150"/>
            <a:ext cx="1742796" cy="50006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传统工程师 (2020)</a:t>
            </a:r>
            <a:endParaRPr lang="en-US" sz="987" dirty="0"/>
          </a:p>
        </p:txBody>
      </p:sp>
      <p:sp>
        <p:nvSpPr>
          <p:cNvPr id="22" name="Shape 18"/>
          <p:cNvSpPr/>
          <p:nvPr/>
        </p:nvSpPr>
        <p:spPr>
          <a:xfrm>
            <a:off x="6751095" y="1200150"/>
            <a:ext cx="1960708" cy="500063"/>
          </a:xfrm>
          <a:prstGeom prst="rect">
            <a:avLst/>
          </a:prstGeom>
          <a:solidFill>
            <a:srgbClr val="F5F5F5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6751095" y="1194791"/>
            <a:ext cx="1960708" cy="51078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</a:t>
            </a:r>
            <a:r>
              <a:rPr lang="en-US" sz="987" b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编码工程师</a:t>
            </a: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(2026)</a:t>
            </a:r>
            <a:endParaRPr lang="en-US" sz="987" dirty="0"/>
          </a:p>
        </p:txBody>
      </p:sp>
      <p:sp>
        <p:nvSpPr>
          <p:cNvPr id="24" name="Shape 20"/>
          <p:cNvSpPr/>
          <p:nvPr/>
        </p:nvSpPr>
        <p:spPr>
          <a:xfrm>
            <a:off x="4354757" y="1700213"/>
            <a:ext cx="653542" cy="667941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4354757" y="1700213"/>
            <a:ext cx="653542" cy="66794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核心工作</a:t>
            </a:r>
            <a:endParaRPr lang="en-US" sz="885" dirty="0"/>
          </a:p>
        </p:txBody>
      </p:sp>
      <p:sp>
        <p:nvSpPr>
          <p:cNvPr id="26" name="Shape 22"/>
          <p:cNvSpPr/>
          <p:nvPr/>
        </p:nvSpPr>
        <p:spPr>
          <a:xfrm>
            <a:off x="5008299" y="1701998"/>
            <a:ext cx="1742796" cy="664369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5008299" y="1701998"/>
            <a:ext cx="1742796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编写业务代码</a:t>
            </a:r>
            <a:endParaRPr lang="en-US" sz="942" dirty="0"/>
          </a:p>
        </p:txBody>
      </p:sp>
      <p:sp>
        <p:nvSpPr>
          <p:cNvPr id="28" name="Shape 24"/>
          <p:cNvSpPr/>
          <p:nvPr/>
        </p:nvSpPr>
        <p:spPr>
          <a:xfrm>
            <a:off x="6751095" y="1701998"/>
            <a:ext cx="1960708" cy="664369"/>
          </a:xfrm>
          <a:prstGeom prst="rect">
            <a:avLst/>
          </a:prstGeom>
          <a:solidFill>
            <a:srgbClr val="FFF3EB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6751095" y="1701998"/>
            <a:ext cx="1960708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设计意图与架构护栏</a:t>
            </a:r>
            <a:endParaRPr lang="en-US" sz="885" dirty="0"/>
          </a:p>
        </p:txBody>
      </p:sp>
      <p:sp>
        <p:nvSpPr>
          <p:cNvPr id="30" name="Shape 26"/>
          <p:cNvSpPr/>
          <p:nvPr/>
        </p:nvSpPr>
        <p:spPr>
          <a:xfrm>
            <a:off x="4354757" y="2364581"/>
            <a:ext cx="653542" cy="667941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31" name="Text 27"/>
          <p:cNvSpPr/>
          <p:nvPr/>
        </p:nvSpPr>
        <p:spPr>
          <a:xfrm>
            <a:off x="4354757" y="2364581"/>
            <a:ext cx="653542" cy="66794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主要产出</a:t>
            </a:r>
            <a:endParaRPr lang="en-US" sz="885" dirty="0"/>
          </a:p>
        </p:txBody>
      </p:sp>
      <p:sp>
        <p:nvSpPr>
          <p:cNvPr id="32" name="Shape 28"/>
          <p:cNvSpPr/>
          <p:nvPr/>
        </p:nvSpPr>
        <p:spPr>
          <a:xfrm>
            <a:off x="5008299" y="2364581"/>
            <a:ext cx="1742796" cy="664369"/>
          </a:xfrm>
          <a:prstGeom prst="rect">
            <a:avLst/>
          </a:prstGeom>
          <a:solidFill>
            <a:srgbClr val="FAFAFA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33" name="Text 29"/>
          <p:cNvSpPr/>
          <p:nvPr/>
        </p:nvSpPr>
        <p:spPr>
          <a:xfrm>
            <a:off x="5008299" y="2364581"/>
            <a:ext cx="1742796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功能代码</a:t>
            </a:r>
            <a:endParaRPr lang="en-US" sz="942" dirty="0"/>
          </a:p>
        </p:txBody>
      </p:sp>
      <p:sp>
        <p:nvSpPr>
          <p:cNvPr id="34" name="Shape 30"/>
          <p:cNvSpPr/>
          <p:nvPr/>
        </p:nvSpPr>
        <p:spPr>
          <a:xfrm>
            <a:off x="6751095" y="2364581"/>
            <a:ext cx="1960708" cy="664369"/>
          </a:xfrm>
          <a:prstGeom prst="rect">
            <a:avLst/>
          </a:prstGeom>
          <a:solidFill>
            <a:srgbClr val="FFE5D1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35" name="Text 31"/>
          <p:cNvSpPr/>
          <p:nvPr/>
        </p:nvSpPr>
        <p:spPr>
          <a:xfrm>
            <a:off x="6751095" y="2364581"/>
            <a:ext cx="1960708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Prompt、文档、Linter 规则</a:t>
            </a:r>
            <a:endParaRPr lang="en-US" sz="885" dirty="0"/>
          </a:p>
        </p:txBody>
      </p:sp>
      <p:sp>
        <p:nvSpPr>
          <p:cNvPr id="36" name="Shape 32"/>
          <p:cNvSpPr/>
          <p:nvPr/>
        </p:nvSpPr>
        <p:spPr>
          <a:xfrm>
            <a:off x="4354757" y="3028950"/>
            <a:ext cx="653542" cy="667941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37" name="Text 33"/>
          <p:cNvSpPr/>
          <p:nvPr/>
        </p:nvSpPr>
        <p:spPr>
          <a:xfrm>
            <a:off x="4354757" y="3028950"/>
            <a:ext cx="653542" cy="66794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调试方式</a:t>
            </a:r>
            <a:endParaRPr lang="en-US" sz="885" dirty="0"/>
          </a:p>
        </p:txBody>
      </p:sp>
      <p:sp>
        <p:nvSpPr>
          <p:cNvPr id="38" name="Shape 34"/>
          <p:cNvSpPr/>
          <p:nvPr/>
        </p:nvSpPr>
        <p:spPr>
          <a:xfrm>
            <a:off x="5008299" y="3028950"/>
            <a:ext cx="1742796" cy="664369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39" name="Text 35"/>
          <p:cNvSpPr/>
          <p:nvPr/>
        </p:nvSpPr>
        <p:spPr>
          <a:xfrm>
            <a:off x="5008299" y="3028950"/>
            <a:ext cx="1742796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手动排查</a:t>
            </a:r>
            <a:endParaRPr lang="en-US" sz="942" dirty="0"/>
          </a:p>
        </p:txBody>
      </p:sp>
      <p:sp>
        <p:nvSpPr>
          <p:cNvPr id="40" name="Shape 36"/>
          <p:cNvSpPr/>
          <p:nvPr/>
        </p:nvSpPr>
        <p:spPr>
          <a:xfrm>
            <a:off x="6751095" y="3028950"/>
            <a:ext cx="1960708" cy="664369"/>
          </a:xfrm>
          <a:prstGeom prst="rect">
            <a:avLst/>
          </a:prstGeom>
          <a:solidFill>
            <a:srgbClr val="FFF3EB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41" name="Text 37"/>
          <p:cNvSpPr/>
          <p:nvPr/>
        </p:nvSpPr>
        <p:spPr>
          <a:xfrm>
            <a:off x="6751095" y="3028950"/>
            <a:ext cx="1960708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赋予智能体可观测性工具</a:t>
            </a:r>
            <a:endParaRPr lang="en-US" sz="885" dirty="0"/>
          </a:p>
        </p:txBody>
      </p:sp>
      <p:sp>
        <p:nvSpPr>
          <p:cNvPr id="42" name="Shape 38"/>
          <p:cNvSpPr/>
          <p:nvPr/>
        </p:nvSpPr>
        <p:spPr>
          <a:xfrm>
            <a:off x="4354757" y="3693319"/>
            <a:ext cx="653542" cy="667941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43" name="Text 39"/>
          <p:cNvSpPr/>
          <p:nvPr/>
        </p:nvSpPr>
        <p:spPr>
          <a:xfrm>
            <a:off x="4354757" y="3693319"/>
            <a:ext cx="653542" cy="66794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价值体现</a:t>
            </a:r>
            <a:endParaRPr lang="en-US" sz="885" dirty="0"/>
          </a:p>
        </p:txBody>
      </p:sp>
      <p:sp>
        <p:nvSpPr>
          <p:cNvPr id="44" name="Shape 40"/>
          <p:cNvSpPr/>
          <p:nvPr/>
        </p:nvSpPr>
        <p:spPr>
          <a:xfrm>
            <a:off x="5008299" y="3693319"/>
            <a:ext cx="1742796" cy="664369"/>
          </a:xfrm>
          <a:prstGeom prst="rect">
            <a:avLst/>
          </a:prstGeom>
          <a:solidFill>
            <a:srgbClr val="FAFAFA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45" name="Text 41"/>
          <p:cNvSpPr/>
          <p:nvPr/>
        </p:nvSpPr>
        <p:spPr>
          <a:xfrm>
            <a:off x="5008299" y="3693319"/>
            <a:ext cx="1742796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代码质量</a:t>
            </a:r>
            <a:endParaRPr lang="en-US" sz="942" dirty="0"/>
          </a:p>
        </p:txBody>
      </p:sp>
      <p:sp>
        <p:nvSpPr>
          <p:cNvPr id="46" name="Shape 42"/>
          <p:cNvSpPr/>
          <p:nvPr/>
        </p:nvSpPr>
        <p:spPr>
          <a:xfrm>
            <a:off x="6751095" y="3693319"/>
            <a:ext cx="1960708" cy="664369"/>
          </a:xfrm>
          <a:prstGeom prst="rect">
            <a:avLst/>
          </a:prstGeom>
          <a:solidFill>
            <a:srgbClr val="FFE5D1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47" name="Text 43"/>
          <p:cNvSpPr/>
          <p:nvPr/>
        </p:nvSpPr>
        <p:spPr>
          <a:xfrm>
            <a:off x="6751095" y="3693319"/>
            <a:ext cx="1960708" cy="6643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系统编排能力与技术品味</a:t>
            </a:r>
            <a:endParaRPr lang="en-US" sz="8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AFC1-5FCE-B816-5CA2-8C4FD5B6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755BFA8-3970-C012-7F6C-6E3A83D4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562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801251A-4444-9C5C-CC30-659292D6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Shape 0">
            <a:extLst>
              <a:ext uri="{FF2B5EF4-FFF2-40B4-BE49-F238E27FC236}">
                <a16:creationId xmlns:a16="http://schemas.microsoft.com/office/drawing/2014/main" id="{76A90ED4-48F6-F0F0-B6A6-DB204E4160C4}"/>
              </a:ext>
            </a:extLst>
          </p:cNvPr>
          <p:cNvSpPr/>
          <p:nvPr/>
        </p:nvSpPr>
        <p:spPr>
          <a:xfrm>
            <a:off x="857250" y="1683776"/>
            <a:ext cx="1457325" cy="32146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43982E08-FEA5-8E2D-D24C-C7ECA1C21F00}"/>
              </a:ext>
            </a:extLst>
          </p:cNvPr>
          <p:cNvSpPr/>
          <p:nvPr/>
        </p:nvSpPr>
        <p:spPr>
          <a:xfrm>
            <a:off x="857250" y="1683776"/>
            <a:ext cx="1457325" cy="331757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02 - </a:t>
            </a:r>
            <a:r>
              <a:rPr lang="en-US" altLang="zh-CN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193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80FBEFF1-5EC9-9C09-F64B-7FD26D1D30C5}"/>
              </a:ext>
            </a:extLst>
          </p:cNvPr>
          <p:cNvSpPr/>
          <p:nvPr/>
        </p:nvSpPr>
        <p:spPr>
          <a:xfrm>
            <a:off x="857250" y="2219558"/>
            <a:ext cx="7717241" cy="24376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dirty="0"/>
              <a:t>OpenAI</a:t>
            </a:r>
            <a:r>
              <a:rPr lang="en-US" altLang="zh-CN" sz="3731" dirty="0"/>
              <a:t>——Codex</a:t>
            </a:r>
            <a:r>
              <a:rPr lang="zh-CN" altLang="en-US" sz="3731" dirty="0"/>
              <a:t>的</a:t>
            </a:r>
            <a:r>
              <a:rPr lang="en-US" altLang="zh-CN" sz="3731" dirty="0"/>
              <a:t>Agent</a:t>
            </a:r>
            <a:r>
              <a:rPr lang="zh-CN" altLang="en-US" sz="3731" dirty="0"/>
              <a:t> </a:t>
            </a:r>
            <a:r>
              <a:rPr lang="en-US" altLang="zh-CN" sz="3731" dirty="0"/>
              <a:t>harness</a:t>
            </a:r>
            <a:r>
              <a:rPr lang="zh-CN" altLang="en-US" sz="3731" dirty="0"/>
              <a:t>实践</a:t>
            </a:r>
            <a:endParaRPr lang="en-US" altLang="zh-CN" sz="3731" dirty="0"/>
          </a:p>
          <a:p>
            <a:pPr marL="0" indent="0" algn="l">
              <a:lnSpc>
                <a:spcPts val="4900"/>
              </a:lnSpc>
              <a:buNone/>
            </a:pPr>
            <a:endParaRPr lang="en-US" sz="3731" dirty="0"/>
          </a:p>
          <a:p>
            <a:pPr marL="0" indent="0" algn="l">
              <a:lnSpc>
                <a:spcPts val="4900"/>
              </a:lnSpc>
              <a:buNone/>
            </a:pPr>
            <a:endParaRPr lang="en-US" sz="1400" dirty="0"/>
          </a:p>
          <a:p>
            <a:pPr>
              <a:lnSpc>
                <a:spcPts val="4900"/>
              </a:lnSpc>
            </a:pPr>
            <a:r>
              <a:rPr lang="en-US" sz="1400" dirty="0"/>
              <a:t>https://</a:t>
            </a:r>
            <a:r>
              <a:rPr lang="en-US" sz="1400" dirty="0" err="1"/>
              <a:t>openai.com</a:t>
            </a:r>
            <a:r>
              <a:rPr lang="en-US" sz="1400" dirty="0"/>
              <a:t>/</a:t>
            </a:r>
            <a:r>
              <a:rPr lang="en-US" sz="1400" dirty="0" err="1"/>
              <a:t>zh</a:t>
            </a:r>
            <a:r>
              <a:rPr lang="en-US" sz="1400" dirty="0"/>
              <a:t>-Hans-CN/index/harness-engineering/</a:t>
            </a:r>
            <a:endParaRPr lang="en-US" sz="3731" dirty="0"/>
          </a:p>
        </p:txBody>
      </p:sp>
    </p:spTree>
    <p:extLst>
      <p:ext uri="{BB962C8B-B14F-4D97-AF65-F5344CB8AC3E}">
        <p14:creationId xmlns:p14="http://schemas.microsoft.com/office/powerpoint/2010/main" val="93444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293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Agent-First Engineering 三层架构全景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785813"/>
            <a:ext cx="5775722" cy="721519"/>
          </a:xfrm>
          <a:prstGeom prst="rect">
            <a:avLst/>
          </a:prstGeom>
          <a:solidFill>
            <a:srgbClr val="FFFFFF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71500" y="900113"/>
            <a:ext cx="5489972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第一层：人类掌舵层 (Human Steering Layer)</a:t>
            </a:r>
            <a:endParaRPr lang="en-US" sz="987" dirty="0"/>
          </a:p>
        </p:txBody>
      </p:sp>
      <p:sp>
        <p:nvSpPr>
          <p:cNvPr id="7" name="Text 3"/>
          <p:cNvSpPr/>
          <p:nvPr/>
        </p:nvSpPr>
        <p:spPr>
          <a:xfrm>
            <a:off x="571500" y="1193006"/>
            <a:ext cx="548997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定义意图与规范 → 架构决策 → 品味与反馈编码化</a:t>
            </a:r>
            <a:endParaRPr lang="en-US" sz="834" dirty="0"/>
          </a:p>
        </p:txBody>
      </p:sp>
      <p:sp>
        <p:nvSpPr>
          <p:cNvPr id="8" name="Shape 4"/>
          <p:cNvSpPr/>
          <p:nvPr/>
        </p:nvSpPr>
        <p:spPr>
          <a:xfrm>
            <a:off x="428625" y="1478756"/>
            <a:ext cx="5775722" cy="1457325"/>
          </a:xfrm>
          <a:prstGeom prst="rect">
            <a:avLst/>
          </a:prstGeom>
          <a:solidFill>
            <a:srgbClr val="FFF3EB"/>
          </a:solidFill>
          <a:ln w="18288">
            <a:solidFill>
              <a:srgbClr val="FF6A0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71500" y="1593056"/>
            <a:ext cx="5489972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第二层：智能体执行层 (Agent Execution Layer)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571500" y="1885950"/>
            <a:ext cx="548997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编码智能体中枢</a:t>
            </a:r>
            <a:endParaRPr lang="en-US" sz="784" dirty="0"/>
          </a:p>
        </p:txBody>
      </p:sp>
      <p:sp>
        <p:nvSpPr>
          <p:cNvPr id="11" name="Shape 7"/>
          <p:cNvSpPr/>
          <p:nvPr/>
        </p:nvSpPr>
        <p:spPr>
          <a:xfrm>
            <a:off x="571500" y="2143125"/>
            <a:ext cx="1782366" cy="635794"/>
          </a:xfrm>
          <a:prstGeom prst="rect">
            <a:avLst/>
          </a:prstGeom>
          <a:solidFill>
            <a:srgbClr val="FFFFFF"/>
          </a:solidFill>
          <a:ln w="9144">
            <a:solidFill>
              <a:srgbClr val="FF6A00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42938" y="2214563"/>
            <a:ext cx="1629975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左翼</a:t>
            </a:r>
            <a:endParaRPr lang="en-US" sz="683" dirty="0"/>
          </a:p>
        </p:txBody>
      </p:sp>
      <p:sp>
        <p:nvSpPr>
          <p:cNvPr id="13" name="Text 9"/>
          <p:cNvSpPr/>
          <p:nvPr/>
        </p:nvSpPr>
        <p:spPr>
          <a:xfrm>
            <a:off x="1037323" y="2407444"/>
            <a:ext cx="84117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727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Chrome DevTools</a:t>
            </a:r>
            <a:endParaRPr lang="en-US" sz="727" dirty="0"/>
          </a:p>
        </p:txBody>
      </p:sp>
      <p:sp>
        <p:nvSpPr>
          <p:cNvPr id="14" name="Text 10"/>
          <p:cNvSpPr/>
          <p:nvPr/>
        </p:nvSpPr>
        <p:spPr>
          <a:xfrm>
            <a:off x="1035537" y="2557463"/>
            <a:ext cx="844748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727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(UI驱动/截图/录屏)</a:t>
            </a:r>
            <a:endParaRPr lang="en-US" sz="727" dirty="0"/>
          </a:p>
        </p:txBody>
      </p:sp>
      <p:sp>
        <p:nvSpPr>
          <p:cNvPr id="15" name="Shape 11"/>
          <p:cNvSpPr/>
          <p:nvPr/>
        </p:nvSpPr>
        <p:spPr>
          <a:xfrm>
            <a:off x="2415787" y="2143125"/>
            <a:ext cx="1787137" cy="635794"/>
          </a:xfrm>
          <a:prstGeom prst="rect">
            <a:avLst/>
          </a:prstGeom>
          <a:solidFill>
            <a:srgbClr val="FFFFFF"/>
          </a:solidFill>
          <a:ln w="9144">
            <a:solidFill>
              <a:srgbClr val="FF6A00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2491969" y="2214563"/>
            <a:ext cx="163471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底部守卫</a:t>
            </a:r>
            <a:endParaRPr lang="en-US" sz="683" dirty="0"/>
          </a:p>
        </p:txBody>
      </p:sp>
      <p:sp>
        <p:nvSpPr>
          <p:cNvPr id="17" name="Text 13"/>
          <p:cNvSpPr/>
          <p:nvPr/>
        </p:nvSpPr>
        <p:spPr>
          <a:xfrm>
            <a:off x="2688701" y="2407444"/>
            <a:ext cx="124122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727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 Linter + GC Agent</a:t>
            </a:r>
            <a:endParaRPr lang="en-US" sz="727" dirty="0"/>
          </a:p>
        </p:txBody>
      </p:sp>
      <p:sp>
        <p:nvSpPr>
          <p:cNvPr id="18" name="Text 14"/>
          <p:cNvSpPr/>
          <p:nvPr/>
        </p:nvSpPr>
        <p:spPr>
          <a:xfrm>
            <a:off x="2673521" y="2557463"/>
            <a:ext cx="1271588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727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(架构强制执行与技术债清理)</a:t>
            </a:r>
            <a:endParaRPr lang="en-US" sz="727" dirty="0"/>
          </a:p>
        </p:txBody>
      </p:sp>
      <p:sp>
        <p:nvSpPr>
          <p:cNvPr id="19" name="Shape 15"/>
          <p:cNvSpPr/>
          <p:nvPr/>
        </p:nvSpPr>
        <p:spPr>
          <a:xfrm>
            <a:off x="4269563" y="2143125"/>
            <a:ext cx="1791881" cy="635794"/>
          </a:xfrm>
          <a:prstGeom prst="rect">
            <a:avLst/>
          </a:prstGeom>
          <a:solidFill>
            <a:srgbClr val="FFFFFF"/>
          </a:solidFill>
          <a:ln w="9144">
            <a:solidFill>
              <a:srgbClr val="FF6A00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350544" y="2218134"/>
            <a:ext cx="1639491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右翼</a:t>
            </a:r>
            <a:endParaRPr lang="en-US" sz="683" dirty="0"/>
          </a:p>
        </p:txBody>
      </p:sp>
      <p:sp>
        <p:nvSpPr>
          <p:cNvPr id="21" name="Text 17"/>
          <p:cNvSpPr/>
          <p:nvPr/>
        </p:nvSpPr>
        <p:spPr>
          <a:xfrm>
            <a:off x="4920258" y="2411016"/>
            <a:ext cx="500063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727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可观测性栈</a:t>
            </a:r>
            <a:endParaRPr lang="en-US" sz="727" dirty="0"/>
          </a:p>
        </p:txBody>
      </p:sp>
      <p:sp>
        <p:nvSpPr>
          <p:cNvPr id="22" name="Text 18"/>
          <p:cNvSpPr/>
          <p:nvPr/>
        </p:nvSpPr>
        <p:spPr>
          <a:xfrm>
            <a:off x="4550569" y="2561034"/>
            <a:ext cx="1239441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727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(LogQL/PromQL/TraceQL)</a:t>
            </a:r>
            <a:endParaRPr lang="en-US" sz="727" dirty="0"/>
          </a:p>
        </p:txBody>
      </p:sp>
      <p:sp>
        <p:nvSpPr>
          <p:cNvPr id="23" name="Shape 19"/>
          <p:cNvSpPr/>
          <p:nvPr/>
        </p:nvSpPr>
        <p:spPr>
          <a:xfrm>
            <a:off x="428625" y="2886075"/>
            <a:ext cx="5775722" cy="1193006"/>
          </a:xfrm>
          <a:prstGeom prst="rect">
            <a:avLst/>
          </a:prstGeom>
          <a:solidFill>
            <a:srgbClr val="FFFFFF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571500" y="3028950"/>
            <a:ext cx="5489972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第三层：代码仓库层 (Repository = System of Record)</a:t>
            </a:r>
            <a:endParaRPr lang="en-US" sz="987" dirty="0"/>
          </a:p>
        </p:txBody>
      </p:sp>
      <p:sp>
        <p:nvSpPr>
          <p:cNvPr id="25" name="Text 21"/>
          <p:cNvSpPr/>
          <p:nvPr/>
        </p:nvSpPr>
        <p:spPr>
          <a:xfrm>
            <a:off x="571500" y="3321844"/>
            <a:ext cx="5489972" cy="171450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AGENTS.md</a:t>
            </a: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(~100行目录索引) → </a:t>
            </a: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docs/</a:t>
            </a: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结构化知识库</a:t>
            </a:r>
            <a:endParaRPr lang="en-US" sz="784" dirty="0"/>
          </a:p>
        </p:txBody>
      </p:sp>
      <p:sp>
        <p:nvSpPr>
          <p:cNvPr id="26" name="Text 22"/>
          <p:cNvSpPr/>
          <p:nvPr/>
        </p:nvSpPr>
        <p:spPr>
          <a:xfrm>
            <a:off x="571500" y="3536156"/>
            <a:ext cx="4372479" cy="162289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 err="1">
                <a:solidFill>
                  <a:srgbClr val="1A1A1A"/>
                </a:solidFill>
                <a:latin typeface="+mn-ea"/>
                <a:cs typeface="Inter" pitchFamily="34" charset="-120"/>
              </a:rPr>
              <a:t>强制Agent分层架构</a:t>
            </a:r>
            <a:r>
              <a:rPr lang="zh-CN" altLang="en-US" sz="834" dirty="0">
                <a:solidFill>
                  <a:srgbClr val="1A1A1A"/>
                </a:solidFill>
                <a:latin typeface="+mn-ea"/>
                <a:cs typeface="Inter" pitchFamily="34" charset="-120"/>
              </a:rPr>
              <a:t>（减少冗余）</a:t>
            </a:r>
            <a:r>
              <a:rPr lang="en-US" sz="834" dirty="0">
                <a:solidFill>
                  <a:srgbClr val="1A1A1A"/>
                </a:solidFill>
                <a:latin typeface="+mn-ea"/>
                <a:cs typeface="Inter" pitchFamily="34" charset="-120"/>
              </a:rPr>
              <a:t>：Types → Config → Repo → Service → Runtime → UI</a:t>
            </a:r>
            <a:endParaRPr lang="en-US" sz="834" dirty="0">
              <a:latin typeface="+mn-ea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571500" y="3750469"/>
            <a:ext cx="2929776" cy="341825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+mn-ea"/>
                <a:cs typeface="Inter" pitchFamily="34" charset="-120"/>
              </a:rPr>
              <a:t>Providers 统一处理横切关注点（认证 / 遥测 / </a:t>
            </a:r>
            <a:r>
              <a:rPr lang="en-US" sz="834" dirty="0" err="1">
                <a:solidFill>
                  <a:srgbClr val="1A1A1A"/>
                </a:solidFill>
                <a:latin typeface="+mn-ea"/>
                <a:cs typeface="Inter" pitchFamily="34" charset="-120"/>
              </a:rPr>
              <a:t>功能标志</a:t>
            </a:r>
            <a:r>
              <a:rPr lang="en-US" sz="834" dirty="0">
                <a:solidFill>
                  <a:srgbClr val="1A1A1A"/>
                </a:solidFill>
                <a:latin typeface="+mn-ea"/>
                <a:cs typeface="Inter" pitchFamily="34" charset="-120"/>
              </a:rPr>
              <a:t>）</a:t>
            </a:r>
          </a:p>
          <a:p>
            <a:pPr marL="0" indent="0" algn="l">
              <a:lnSpc>
                <a:spcPts val="1400"/>
              </a:lnSpc>
              <a:buNone/>
            </a:pPr>
            <a:r>
              <a:rPr lang="zh-CN" altLang="en-US" sz="834" dirty="0">
                <a:solidFill>
                  <a:srgbClr val="1A1A1A"/>
                </a:solidFill>
                <a:latin typeface="+mn-ea"/>
              </a:rPr>
              <a:t>其他任何内容都不被允许，并将通过自动化方式强制执行。</a:t>
            </a:r>
            <a:endParaRPr lang="en-US" sz="834" dirty="0">
              <a:solidFill>
                <a:srgbClr val="1A1A1A"/>
              </a:solidFill>
              <a:latin typeface="+mn-ea"/>
            </a:endParaRPr>
          </a:p>
        </p:txBody>
      </p:sp>
      <p:sp>
        <p:nvSpPr>
          <p:cNvPr id="28" name="Text 24"/>
          <p:cNvSpPr/>
          <p:nvPr/>
        </p:nvSpPr>
        <p:spPr>
          <a:xfrm>
            <a:off x="571500" y="3321844"/>
            <a:ext cx="5357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endParaRPr lang="en-US" sz="784" dirty="0"/>
          </a:p>
        </p:txBody>
      </p:sp>
      <p:sp>
        <p:nvSpPr>
          <p:cNvPr id="29" name="Text 25"/>
          <p:cNvSpPr/>
          <p:nvPr/>
        </p:nvSpPr>
        <p:spPr>
          <a:xfrm>
            <a:off x="571500" y="3536156"/>
            <a:ext cx="5357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endParaRPr lang="en-US" sz="784" dirty="0"/>
          </a:p>
        </p:txBody>
      </p:sp>
      <p:sp>
        <p:nvSpPr>
          <p:cNvPr id="30" name="Text 26"/>
          <p:cNvSpPr/>
          <p:nvPr/>
        </p:nvSpPr>
        <p:spPr>
          <a:xfrm>
            <a:off x="571500" y="3750469"/>
            <a:ext cx="5357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endParaRPr lang="en-US" sz="784" dirty="0"/>
          </a:p>
        </p:txBody>
      </p:sp>
      <p:sp>
        <p:nvSpPr>
          <p:cNvPr id="31" name="Text 27"/>
          <p:cNvSpPr/>
          <p:nvPr/>
        </p:nvSpPr>
        <p:spPr>
          <a:xfrm>
            <a:off x="7041059" y="1306413"/>
            <a:ext cx="1423392" cy="4554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反馈闭环
(Feedback Loop)</a:t>
            </a:r>
            <a:endParaRPr lang="en-US" sz="1193" dirty="0"/>
          </a:p>
        </p:txBody>
      </p:sp>
      <p:sp>
        <p:nvSpPr>
          <p:cNvPr id="32" name="Shape 28"/>
          <p:cNvSpPr/>
          <p:nvPr/>
        </p:nvSpPr>
        <p:spPr>
          <a:xfrm>
            <a:off x="7315200" y="1904702"/>
            <a:ext cx="875109" cy="321469"/>
          </a:xfrm>
          <a:prstGeom prst="rect">
            <a:avLst/>
          </a:prstGeom>
          <a:solidFill>
            <a:srgbClr val="F5F5F5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3" name="Text 29"/>
          <p:cNvSpPr/>
          <p:nvPr/>
        </p:nvSpPr>
        <p:spPr>
          <a:xfrm>
            <a:off x="7315200" y="1904702"/>
            <a:ext cx="875109" cy="321469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文档更新</a:t>
            </a:r>
            <a:endParaRPr lang="en-US" sz="784" dirty="0"/>
          </a:p>
        </p:txBody>
      </p:sp>
      <p:sp>
        <p:nvSpPr>
          <p:cNvPr id="34" name="Text 30"/>
          <p:cNvSpPr/>
          <p:nvPr/>
        </p:nvSpPr>
        <p:spPr>
          <a:xfrm>
            <a:off x="7697391" y="2290465"/>
            <a:ext cx="110728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↓</a:t>
            </a:r>
            <a:endParaRPr lang="en-US" sz="784" dirty="0"/>
          </a:p>
        </p:txBody>
      </p:sp>
      <p:sp>
        <p:nvSpPr>
          <p:cNvPr id="35" name="Shape 31"/>
          <p:cNvSpPr/>
          <p:nvPr/>
        </p:nvSpPr>
        <p:spPr>
          <a:xfrm>
            <a:off x="7315200" y="2499420"/>
            <a:ext cx="875109" cy="321469"/>
          </a:xfrm>
          <a:prstGeom prst="rect">
            <a:avLst/>
          </a:prstGeom>
          <a:solidFill>
            <a:srgbClr val="F5F5F5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6" name="Text 32"/>
          <p:cNvSpPr/>
          <p:nvPr/>
        </p:nvSpPr>
        <p:spPr>
          <a:xfrm>
            <a:off x="7315200" y="2499420"/>
            <a:ext cx="875109" cy="321469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Linter 规则</a:t>
            </a:r>
            <a:endParaRPr lang="en-US" sz="784" dirty="0"/>
          </a:p>
        </p:txBody>
      </p:sp>
      <p:sp>
        <p:nvSpPr>
          <p:cNvPr id="37" name="Text 33"/>
          <p:cNvSpPr/>
          <p:nvPr/>
        </p:nvSpPr>
        <p:spPr>
          <a:xfrm>
            <a:off x="7697391" y="2885182"/>
            <a:ext cx="110728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↓</a:t>
            </a:r>
            <a:endParaRPr lang="en-US" sz="784" dirty="0"/>
          </a:p>
        </p:txBody>
      </p:sp>
      <p:sp>
        <p:nvSpPr>
          <p:cNvPr id="38" name="Shape 34"/>
          <p:cNvSpPr/>
          <p:nvPr/>
        </p:nvSpPr>
        <p:spPr>
          <a:xfrm>
            <a:off x="7316986" y="3094137"/>
            <a:ext cx="871538" cy="321469"/>
          </a:xfrm>
          <a:prstGeom prst="rect">
            <a:avLst/>
          </a:prstGeom>
          <a:solidFill>
            <a:srgbClr val="F5F5F5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9" name="Text 35"/>
          <p:cNvSpPr/>
          <p:nvPr/>
        </p:nvSpPr>
        <p:spPr>
          <a:xfrm>
            <a:off x="7316986" y="3094137"/>
            <a:ext cx="871538" cy="321469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品味编码化</a:t>
            </a:r>
            <a:endParaRPr lang="en-US" sz="784" dirty="0"/>
          </a:p>
        </p:txBody>
      </p:sp>
      <p:sp>
        <p:nvSpPr>
          <p:cNvPr id="40" name="Text 36"/>
          <p:cNvSpPr/>
          <p:nvPr/>
        </p:nvSpPr>
        <p:spPr>
          <a:xfrm>
            <a:off x="7181255" y="3551337"/>
            <a:ext cx="1143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持续回流至人类决策层
形成自我进化的系统</a:t>
            </a:r>
            <a:endParaRPr lang="en-US" sz="784" dirty="0"/>
          </a:p>
        </p:txBody>
      </p:sp>
      <p:sp>
        <p:nvSpPr>
          <p:cNvPr id="41" name="Shape 37"/>
          <p:cNvSpPr/>
          <p:nvPr/>
        </p:nvSpPr>
        <p:spPr>
          <a:xfrm>
            <a:off x="428625" y="4221956"/>
            <a:ext cx="8286750" cy="49291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4" name="Text 40"/>
          <p:cNvSpPr/>
          <p:nvPr/>
        </p:nvSpPr>
        <p:spPr>
          <a:xfrm>
            <a:off x="642938" y="4384738"/>
            <a:ext cx="7851508" cy="1673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我们当前最棘手的挑战集中在</a:t>
            </a:r>
            <a:r>
              <a:rPr lang="en-US" altLang="zh-CN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【</a:t>
            </a:r>
            <a:r>
              <a:rPr lang="zh-CN" alt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设计环境、反馈回路和控制系统</a:t>
            </a:r>
            <a:r>
              <a:rPr lang="en-US" altLang="zh-CN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】</a:t>
            </a:r>
            <a:r>
              <a:rPr lang="zh-CN" alt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方面，帮助智能体实现我们的目标：大规模构建和维护复杂、可靠的软件。</a:t>
            </a:r>
            <a:endParaRPr lang="en-US" sz="9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536317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个人 Agent 开发实践：闭环迭代与人机协同</a:t>
            </a:r>
            <a:endParaRPr lang="en-US" sz="1912" dirty="0"/>
          </a:p>
        </p:txBody>
      </p:sp>
      <p:sp>
        <p:nvSpPr>
          <p:cNvPr id="4" name="Text 1"/>
          <p:cNvSpPr/>
          <p:nvPr/>
        </p:nvSpPr>
        <p:spPr>
          <a:xfrm>
            <a:off x="5997178" y="634008"/>
            <a:ext cx="2575322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从通用 Loop 到高度定制化的垂直领域 Agent</a:t>
            </a:r>
            <a:endParaRPr lang="en-US" sz="885" dirty="0"/>
          </a:p>
        </p:txBody>
      </p:sp>
      <p:sp>
        <p:nvSpPr>
          <p:cNvPr id="5" name="Shape 2"/>
          <p:cNvSpPr/>
          <p:nvPr/>
        </p:nvSpPr>
        <p:spPr>
          <a:xfrm>
            <a:off x="571500" y="1000125"/>
            <a:ext cx="8001000" cy="6286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6" name="Shape 3"/>
          <p:cNvSpPr/>
          <p:nvPr/>
        </p:nvSpPr>
        <p:spPr>
          <a:xfrm>
            <a:off x="785813" y="1143000"/>
            <a:ext cx="342900" cy="342900"/>
          </a:xfrm>
          <a:prstGeom prst="rect">
            <a:avLst/>
          </a:prstGeom>
          <a:solidFill>
            <a:srgbClr val="FF6A00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84" y="1243013"/>
            <a:ext cx="107156" cy="1428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00163" y="1223004"/>
            <a:ext cx="6724055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Loop 的底层逻辑是通用的，真正的差异化竞争力在于 </a:t>
            </a: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Tool 与 Prompt 的深度定制</a:t>
            </a: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，以及 </a:t>
            </a: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完备的基建与自动化评测闭环</a:t>
            </a: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784" dirty="0"/>
          </a:p>
        </p:txBody>
      </p:sp>
      <p:sp>
        <p:nvSpPr>
          <p:cNvPr id="9" name="Shape 5"/>
          <p:cNvSpPr/>
          <p:nvPr/>
        </p:nvSpPr>
        <p:spPr>
          <a:xfrm>
            <a:off x="571500" y="1914525"/>
            <a:ext cx="1748433" cy="218063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0" name="Shape 6"/>
          <p:cNvSpPr/>
          <p:nvPr/>
        </p:nvSpPr>
        <p:spPr>
          <a:xfrm>
            <a:off x="571500" y="1914525"/>
            <a:ext cx="1748433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1" name="Text 7"/>
          <p:cNvSpPr/>
          <p:nvPr/>
        </p:nvSpPr>
        <p:spPr>
          <a:xfrm>
            <a:off x="1741289" y="2028825"/>
            <a:ext cx="464344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E8E8E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2862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2130623"/>
            <a:ext cx="171450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2950" y="2436019"/>
            <a:ext cx="1405533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定制核心</a:t>
            </a:r>
            <a:endParaRPr lang="en-US" sz="885" dirty="0"/>
          </a:p>
        </p:txBody>
      </p:sp>
      <p:sp>
        <p:nvSpPr>
          <p:cNvPr id="14" name="Text 9"/>
          <p:cNvSpPr/>
          <p:nvPr/>
        </p:nvSpPr>
        <p:spPr>
          <a:xfrm>
            <a:off x="742950" y="27664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基于通用的 Agent Loop 框架</a:t>
            </a:r>
            <a:endParaRPr lang="en-US" sz="727" dirty="0"/>
          </a:p>
        </p:txBody>
      </p:sp>
      <p:sp>
        <p:nvSpPr>
          <p:cNvPr id="15" name="Text 10"/>
          <p:cNvSpPr/>
          <p:nvPr/>
        </p:nvSpPr>
        <p:spPr>
          <a:xfrm>
            <a:off x="742950" y="316646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深度开发专属 Tool 与 System Prompt</a:t>
            </a:r>
            <a:endParaRPr lang="en-US" sz="727" dirty="0"/>
          </a:p>
        </p:txBody>
      </p:sp>
      <p:sp>
        <p:nvSpPr>
          <p:cNvPr id="16" name="Text 11"/>
          <p:cNvSpPr/>
          <p:nvPr/>
        </p:nvSpPr>
        <p:spPr>
          <a:xfrm>
            <a:off x="742950" y="35665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增加自动注入逻辑，显著增强工具的执行效果</a:t>
            </a:r>
            <a:endParaRPr lang="en-US" sz="727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233" y="2919115"/>
            <a:ext cx="107156" cy="171450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2655689" y="1914525"/>
            <a:ext cx="1748433" cy="218063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9" name="Shape 13"/>
          <p:cNvSpPr/>
          <p:nvPr/>
        </p:nvSpPr>
        <p:spPr>
          <a:xfrm>
            <a:off x="2655689" y="1914525"/>
            <a:ext cx="1748433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0" name="Text 14"/>
          <p:cNvSpPr/>
          <p:nvPr/>
        </p:nvSpPr>
        <p:spPr>
          <a:xfrm>
            <a:off x="3746897" y="2028825"/>
            <a:ext cx="542925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E8E8E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2862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139" y="2130623"/>
            <a:ext cx="192881" cy="17145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2827139" y="2436019"/>
            <a:ext cx="1405533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基建与文档</a:t>
            </a:r>
            <a:endParaRPr lang="en-US" sz="885" dirty="0"/>
          </a:p>
        </p:txBody>
      </p:sp>
      <p:sp>
        <p:nvSpPr>
          <p:cNvPr id="23" name="Text 16"/>
          <p:cNvSpPr/>
          <p:nvPr/>
        </p:nvSpPr>
        <p:spPr>
          <a:xfrm>
            <a:off x="2827139" y="27664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梳理并沉淀当前架构与调优方式</a:t>
            </a:r>
            <a:endParaRPr lang="en-US" sz="727" dirty="0"/>
          </a:p>
        </p:txBody>
      </p:sp>
      <p:sp>
        <p:nvSpPr>
          <p:cNvPr id="24" name="Text 17"/>
          <p:cNvSpPr/>
          <p:nvPr/>
        </p:nvSpPr>
        <p:spPr>
          <a:xfrm>
            <a:off x="2941439" y="3166467"/>
            <a:ext cx="12912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核心法则：文档越全，天花板越高</a:t>
            </a:r>
            <a:endParaRPr lang="en-US" sz="683" dirty="0"/>
          </a:p>
        </p:txBody>
      </p:sp>
      <p:sp>
        <p:nvSpPr>
          <p:cNvPr id="25" name="Text 18"/>
          <p:cNvSpPr/>
          <p:nvPr/>
        </p:nvSpPr>
        <p:spPr>
          <a:xfrm>
            <a:off x="2827139" y="35665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确保代码与配置完全解耦，实现轻松定制</a:t>
            </a:r>
            <a:endParaRPr lang="en-US" sz="727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422" y="2919115"/>
            <a:ext cx="107156" cy="171450"/>
          </a:xfrm>
          <a:prstGeom prst="rect">
            <a:avLst/>
          </a:prstGeom>
        </p:spPr>
      </p:pic>
      <p:sp>
        <p:nvSpPr>
          <p:cNvPr id="27" name="Shape 19"/>
          <p:cNvSpPr/>
          <p:nvPr/>
        </p:nvSpPr>
        <p:spPr>
          <a:xfrm>
            <a:off x="4739878" y="1914525"/>
            <a:ext cx="1748433" cy="218063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8" name="Shape 20"/>
          <p:cNvSpPr/>
          <p:nvPr/>
        </p:nvSpPr>
        <p:spPr>
          <a:xfrm>
            <a:off x="4739878" y="1914525"/>
            <a:ext cx="1748433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9" name="Text 21"/>
          <p:cNvSpPr/>
          <p:nvPr/>
        </p:nvSpPr>
        <p:spPr>
          <a:xfrm>
            <a:off x="5822156" y="2028825"/>
            <a:ext cx="551855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E8E8E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2862" dirty="0"/>
          </a:p>
        </p:txBody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1328" y="2130623"/>
            <a:ext cx="214313" cy="171450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4911328" y="2436019"/>
            <a:ext cx="1405533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自动评测</a:t>
            </a:r>
            <a:endParaRPr lang="en-US" sz="885" dirty="0"/>
          </a:p>
        </p:txBody>
      </p:sp>
      <p:sp>
        <p:nvSpPr>
          <p:cNvPr id="32" name="Text 23"/>
          <p:cNvSpPr/>
          <p:nvPr/>
        </p:nvSpPr>
        <p:spPr>
          <a:xfrm>
            <a:off x="4911328" y="27664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构建测试集，对比 Gold 标准差异</a:t>
            </a:r>
            <a:endParaRPr lang="en-US" sz="727" dirty="0"/>
          </a:p>
        </p:txBody>
      </p:sp>
      <p:sp>
        <p:nvSpPr>
          <p:cNvPr id="33" name="Text 24"/>
          <p:cNvSpPr/>
          <p:nvPr/>
        </p:nvSpPr>
        <p:spPr>
          <a:xfrm>
            <a:off x="4911328" y="316646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自动导出 LLM 友好的 Markdown 文档</a:t>
            </a:r>
            <a:endParaRPr lang="en-US" sz="727" dirty="0"/>
          </a:p>
        </p:txBody>
      </p:sp>
      <p:sp>
        <p:nvSpPr>
          <p:cNvPr id="34" name="Text 25"/>
          <p:cNvSpPr/>
          <p:nvPr/>
        </p:nvSpPr>
        <p:spPr>
          <a:xfrm>
            <a:off x="4911328" y="35665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清晰呈现 Input、Output 与 Diff 的结构化数据</a:t>
            </a:r>
            <a:endParaRPr lang="en-US" sz="727" dirty="0"/>
          </a:p>
        </p:txBody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2611" y="2919115"/>
            <a:ext cx="107156" cy="171450"/>
          </a:xfrm>
          <a:prstGeom prst="rect">
            <a:avLst/>
          </a:prstGeom>
        </p:spPr>
      </p:pic>
      <p:sp>
        <p:nvSpPr>
          <p:cNvPr id="36" name="Shape 26"/>
          <p:cNvSpPr/>
          <p:nvPr/>
        </p:nvSpPr>
        <p:spPr>
          <a:xfrm>
            <a:off x="6824067" y="1914525"/>
            <a:ext cx="1748433" cy="218063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7" name="Shape 27"/>
          <p:cNvSpPr/>
          <p:nvPr/>
        </p:nvSpPr>
        <p:spPr>
          <a:xfrm>
            <a:off x="6824067" y="1914525"/>
            <a:ext cx="1748433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38" name="Text 28"/>
          <p:cNvSpPr/>
          <p:nvPr/>
        </p:nvSpPr>
        <p:spPr>
          <a:xfrm>
            <a:off x="7893844" y="2028825"/>
            <a:ext cx="564356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E8E8E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2862" dirty="0"/>
          </a:p>
        </p:txBody>
      </p:sp>
      <p:pic>
        <p:nvPicPr>
          <p:cNvPr id="39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517" y="2130623"/>
            <a:ext cx="214313" cy="171450"/>
          </a:xfrm>
          <a:prstGeom prst="rect">
            <a:avLst/>
          </a:prstGeom>
        </p:spPr>
      </p:pic>
      <p:sp>
        <p:nvSpPr>
          <p:cNvPr id="40" name="Text 29"/>
          <p:cNvSpPr/>
          <p:nvPr/>
        </p:nvSpPr>
        <p:spPr>
          <a:xfrm>
            <a:off x="6995517" y="2436019"/>
            <a:ext cx="1405533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人机协同</a:t>
            </a:r>
            <a:endParaRPr lang="en-US" sz="885" dirty="0"/>
          </a:p>
        </p:txBody>
      </p:sp>
      <p:sp>
        <p:nvSpPr>
          <p:cNvPr id="41" name="Text 30"/>
          <p:cNvSpPr/>
          <p:nvPr/>
        </p:nvSpPr>
        <p:spPr>
          <a:xfrm>
            <a:off x="6995517" y="27664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基于 Diff 文档自动生成修改建议</a:t>
            </a:r>
            <a:endParaRPr lang="en-US" sz="727" dirty="0"/>
          </a:p>
        </p:txBody>
      </p:sp>
      <p:sp>
        <p:nvSpPr>
          <p:cNvPr id="42" name="Text 31"/>
          <p:cNvSpPr/>
          <p:nvPr/>
        </p:nvSpPr>
        <p:spPr>
          <a:xfrm>
            <a:off x="7109817" y="3166467"/>
            <a:ext cx="12912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人工介入：深度审核、思考与修订建议</a:t>
            </a:r>
            <a:endParaRPr lang="en-US" sz="683" dirty="0"/>
          </a:p>
        </p:txBody>
      </p:sp>
      <p:sp>
        <p:nvSpPr>
          <p:cNvPr id="43" name="Text 32"/>
          <p:cNvSpPr/>
          <p:nvPr/>
        </p:nvSpPr>
        <p:spPr>
          <a:xfrm>
            <a:off x="6995517" y="3566517"/>
            <a:ext cx="140553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根据最终修订结果自动执行代码修改</a:t>
            </a:r>
            <a:endParaRPr lang="en-US" sz="727" dirty="0"/>
          </a:p>
        </p:txBody>
      </p:sp>
      <p:sp>
        <p:nvSpPr>
          <p:cNvPr id="44" name="Shape 33"/>
          <p:cNvSpPr/>
          <p:nvPr/>
        </p:nvSpPr>
        <p:spPr>
          <a:xfrm>
            <a:off x="3793331" y="4360366"/>
            <a:ext cx="1557338" cy="155377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5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4781" y="4384477"/>
            <a:ext cx="114300" cy="107156"/>
          </a:xfrm>
          <a:prstGeom prst="rect">
            <a:avLst/>
          </a:prstGeom>
        </p:spPr>
      </p:pic>
      <p:sp>
        <p:nvSpPr>
          <p:cNvPr id="46" name="Text 34"/>
          <p:cNvSpPr/>
          <p:nvPr/>
        </p:nvSpPr>
        <p:spPr>
          <a:xfrm>
            <a:off x="4150519" y="4360366"/>
            <a:ext cx="10287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kern="0" spc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持续对齐与迭代优化</a:t>
            </a:r>
            <a:endParaRPr lang="en-US" sz="734" dirty="0"/>
          </a:p>
        </p:txBody>
      </p:sp>
      <p:sp>
        <p:nvSpPr>
          <p:cNvPr id="47" name="Text 35"/>
          <p:cNvSpPr/>
          <p:nvPr/>
        </p:nvSpPr>
        <p:spPr>
          <a:xfrm>
            <a:off x="7918847" y="4788098"/>
            <a:ext cx="65365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07 / 个人实践</a:t>
            </a:r>
            <a:endParaRPr lang="en-US" sz="7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683776"/>
            <a:ext cx="1491258" cy="321469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683776"/>
            <a:ext cx="1491258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02 - 2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2219558"/>
            <a:ext cx="8286750" cy="6172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原理面介绍</a:t>
            </a:r>
            <a:endParaRPr lang="en-US" sz="3731" dirty="0"/>
          </a:p>
        </p:txBody>
      </p:sp>
      <p:sp>
        <p:nvSpPr>
          <p:cNvPr id="7" name="Text 3"/>
          <p:cNvSpPr/>
          <p:nvPr/>
        </p:nvSpPr>
        <p:spPr>
          <a:xfrm>
            <a:off x="857250" y="2979641"/>
            <a:ext cx="828675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36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 </a:t>
            </a:r>
            <a:r>
              <a:rPr lang="en-US" sz="2436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深入 AI 编码背后的核心机制</a:t>
            </a:r>
            <a:endParaRPr lang="en-US" sz="24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TTS (Test-Time Scaling)：测试时计算扩展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857251"/>
            <a:ext cx="4104085" cy="1111226"/>
          </a:xfrm>
          <a:prstGeom prst="rect">
            <a:avLst/>
          </a:prstGeom>
          <a:solidFill>
            <a:srgbClr val="FFFFFF"/>
          </a:solidFill>
          <a:ln w="18288">
            <a:solidFill>
              <a:srgbClr val="E5E5E5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600075" y="1028700"/>
            <a:ext cx="3821906" cy="1803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什么是 TTS？</a:t>
            </a:r>
            <a:endParaRPr lang="en-US" sz="1090" dirty="0"/>
          </a:p>
        </p:txBody>
      </p:sp>
      <p:sp>
        <p:nvSpPr>
          <p:cNvPr id="7" name="Text 3"/>
          <p:cNvSpPr/>
          <p:nvPr/>
        </p:nvSpPr>
        <p:spPr>
          <a:xfrm>
            <a:off x="600075" y="1341239"/>
            <a:ext cx="3821906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Test-Time Scaling（也称推理时扩展）是指在模型推理（回答问题）阶段，投入更多的计算资源，让模型“思考得更久”。代表作包括 OpenAI 的 o1/o3 系列和 DeepSeek-R1。</a:t>
            </a:r>
            <a:endParaRPr lang="en-US" sz="942" dirty="0"/>
          </a:p>
        </p:txBody>
      </p:sp>
      <p:sp>
        <p:nvSpPr>
          <p:cNvPr id="8" name="Shape 4"/>
          <p:cNvSpPr/>
          <p:nvPr/>
        </p:nvSpPr>
        <p:spPr>
          <a:xfrm>
            <a:off x="428625" y="2144259"/>
            <a:ext cx="4152304" cy="1250808"/>
          </a:xfrm>
          <a:prstGeom prst="rect">
            <a:avLst/>
          </a:prstGeom>
          <a:solidFill>
            <a:srgbClr val="FFFFFF"/>
          </a:solidFill>
          <a:ln w="18288">
            <a:solidFill>
              <a:srgbClr val="E5E5E5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00075" y="2315708"/>
            <a:ext cx="3810433" cy="1803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核心机制：思维链与自我纠错</a:t>
            </a:r>
            <a:endParaRPr lang="en-US" sz="1090" dirty="0"/>
          </a:p>
        </p:txBody>
      </p:sp>
      <p:sp>
        <p:nvSpPr>
          <p:cNvPr id="10" name="Text 6"/>
          <p:cNvSpPr/>
          <p:nvPr/>
        </p:nvSpPr>
        <p:spPr>
          <a:xfrm>
            <a:off x="600075" y="2628248"/>
            <a:ext cx="3810433" cy="5954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传统的 LLM 是“快思考”（System 1），直接吐出预测的下一个词。而支持 TTS 的模型采用“慢思考”（System 2），在后台生成隐式的思维链（Chain of Thought），它会</a:t>
            </a: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尝试不同策略、发现死胡同并自我回溯纠错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942" dirty="0"/>
          </a:p>
        </p:txBody>
      </p:sp>
      <p:sp>
        <p:nvSpPr>
          <p:cNvPr id="11" name="Shape 7"/>
          <p:cNvSpPr/>
          <p:nvPr/>
        </p:nvSpPr>
        <p:spPr>
          <a:xfrm>
            <a:off x="416123" y="3527237"/>
            <a:ext cx="4164806" cy="1330513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2" name="Text 8"/>
          <p:cNvSpPr/>
          <p:nvPr/>
        </p:nvSpPr>
        <p:spPr>
          <a:xfrm>
            <a:off x="587573" y="3698687"/>
            <a:ext cx="3821906" cy="1803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对 AI 编码的革命性影响</a:t>
            </a:r>
            <a:endParaRPr lang="en-US" sz="1090" dirty="0"/>
          </a:p>
        </p:txBody>
      </p:sp>
      <p:sp>
        <p:nvSpPr>
          <p:cNvPr id="13" name="Text 9"/>
          <p:cNvSpPr/>
          <p:nvPr/>
        </p:nvSpPr>
        <p:spPr>
          <a:xfrm>
            <a:off x="587573" y="4011226"/>
            <a:ext cx="3821906" cy="5954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过去，我们需要外部 Agent 框架（如 AutoGPT）来反复调用模型进行 Debug。现在，TTS 将这种“尝试-验证-修复”的循环内化到了模型自身的单次推理过程中，大幅提升了复杂算法和架构设计的准确率。</a:t>
            </a:r>
            <a:endParaRPr lang="en-US" sz="942" dirty="0"/>
          </a:p>
        </p:txBody>
      </p:sp>
      <p:sp>
        <p:nvSpPr>
          <p:cNvPr id="14" name="Shape 10"/>
          <p:cNvSpPr/>
          <p:nvPr/>
        </p:nvSpPr>
        <p:spPr>
          <a:xfrm>
            <a:off x="4879181" y="857250"/>
            <a:ext cx="3836194" cy="3857625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15" name="Shape 11"/>
          <p:cNvSpPr/>
          <p:nvPr/>
        </p:nvSpPr>
        <p:spPr>
          <a:xfrm>
            <a:off x="4879181" y="857250"/>
            <a:ext cx="3836194" cy="571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6" name="Text 12"/>
          <p:cNvSpPr/>
          <p:nvPr/>
        </p:nvSpPr>
        <p:spPr>
          <a:xfrm>
            <a:off x="5093494" y="1071563"/>
            <a:ext cx="3407569" cy="1673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传统推理 vs TTS 推理</a:t>
            </a:r>
            <a:endParaRPr lang="en-US" sz="987" dirty="0"/>
          </a:p>
        </p:txBody>
      </p:sp>
      <p:sp>
        <p:nvSpPr>
          <p:cNvPr id="17" name="Text 13"/>
          <p:cNvSpPr/>
          <p:nvPr/>
        </p:nvSpPr>
        <p:spPr>
          <a:xfrm>
            <a:off x="5436394" y="1493044"/>
            <a:ext cx="946547" cy="1317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传统 LLM (快思考)</a:t>
            </a:r>
            <a:endParaRPr lang="en-US" sz="784" dirty="0"/>
          </a:p>
        </p:txBody>
      </p:sp>
      <p:sp>
        <p:nvSpPr>
          <p:cNvPr id="18" name="Shape 14"/>
          <p:cNvSpPr/>
          <p:nvPr/>
        </p:nvSpPr>
        <p:spPr>
          <a:xfrm>
            <a:off x="5093494" y="1728788"/>
            <a:ext cx="1632347" cy="430411"/>
          </a:xfrm>
          <a:prstGeom prst="rect">
            <a:avLst/>
          </a:prstGeom>
          <a:solidFill>
            <a:srgbClr val="FFFFFF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5093494" y="1728788"/>
            <a:ext cx="1632347" cy="402226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输入 Prompt</a:t>
            </a:r>
            <a:endParaRPr lang="en-US" sz="885" dirty="0"/>
          </a:p>
        </p:txBody>
      </p:sp>
      <p:sp>
        <p:nvSpPr>
          <p:cNvPr id="20" name="Shape 16"/>
          <p:cNvSpPr/>
          <p:nvPr/>
        </p:nvSpPr>
        <p:spPr>
          <a:xfrm>
            <a:off x="5093494" y="2380655"/>
            <a:ext cx="1632347" cy="430411"/>
          </a:xfrm>
          <a:prstGeom prst="rect">
            <a:avLst/>
          </a:prstGeom>
          <a:solidFill>
            <a:srgbClr val="FFFFFF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5093494" y="2380655"/>
            <a:ext cx="1632347" cy="402226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直接生成代码</a:t>
            </a:r>
            <a:endParaRPr lang="en-US" sz="885" dirty="0"/>
          </a:p>
        </p:txBody>
      </p:sp>
      <p:sp>
        <p:nvSpPr>
          <p:cNvPr id="22" name="Shape 18"/>
          <p:cNvSpPr/>
          <p:nvPr/>
        </p:nvSpPr>
        <p:spPr>
          <a:xfrm>
            <a:off x="5093494" y="3032522"/>
            <a:ext cx="1632347" cy="430411"/>
          </a:xfrm>
          <a:prstGeom prst="rect">
            <a:avLst/>
          </a:prstGeom>
          <a:solidFill>
            <a:srgbClr val="F5F5F5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5093494" y="3032522"/>
            <a:ext cx="1632347" cy="402226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输出结果 (容易出错)</a:t>
            </a:r>
            <a:endParaRPr lang="en-US" sz="885" dirty="0"/>
          </a:p>
        </p:txBody>
      </p:sp>
      <p:sp>
        <p:nvSpPr>
          <p:cNvPr id="24" name="Text 20"/>
          <p:cNvSpPr/>
          <p:nvPr/>
        </p:nvSpPr>
        <p:spPr>
          <a:xfrm>
            <a:off x="7215188" y="1493044"/>
            <a:ext cx="939403" cy="1317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TTS 模型 (慢思考)</a:t>
            </a:r>
            <a:endParaRPr lang="en-US" sz="784" dirty="0"/>
          </a:p>
        </p:txBody>
      </p:sp>
      <p:sp>
        <p:nvSpPr>
          <p:cNvPr id="25" name="Shape 21"/>
          <p:cNvSpPr/>
          <p:nvPr/>
        </p:nvSpPr>
        <p:spPr>
          <a:xfrm>
            <a:off x="6868716" y="1728788"/>
            <a:ext cx="1632347" cy="430411"/>
          </a:xfrm>
          <a:prstGeom prst="rect">
            <a:avLst/>
          </a:prstGeom>
          <a:solidFill>
            <a:srgbClr val="FFF3EB"/>
          </a:solidFill>
          <a:ln w="18288">
            <a:solidFill>
              <a:srgbClr val="FF6A00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6868716" y="1728788"/>
            <a:ext cx="1632347" cy="402226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输入 Prompt</a:t>
            </a:r>
            <a:endParaRPr lang="en-US" sz="885" dirty="0"/>
          </a:p>
        </p:txBody>
      </p:sp>
      <p:sp>
        <p:nvSpPr>
          <p:cNvPr id="27" name="Shape 23"/>
          <p:cNvSpPr/>
          <p:nvPr/>
        </p:nvSpPr>
        <p:spPr>
          <a:xfrm>
            <a:off x="6868716" y="2380655"/>
            <a:ext cx="1632347" cy="1278731"/>
          </a:xfrm>
          <a:prstGeom prst="rect">
            <a:avLst/>
          </a:prstGeom>
          <a:solidFill>
            <a:srgbClr val="FFFFFF"/>
          </a:solidFill>
          <a:ln w="18288">
            <a:solidFill>
              <a:srgbClr val="FF6A00"/>
            </a:solidFill>
            <a:prstDash val="dash"/>
          </a:ln>
        </p:spPr>
      </p:sp>
      <p:sp>
        <p:nvSpPr>
          <p:cNvPr id="28" name="Text 24"/>
          <p:cNvSpPr/>
          <p:nvPr/>
        </p:nvSpPr>
        <p:spPr>
          <a:xfrm>
            <a:off x="7228582" y="2452092"/>
            <a:ext cx="912614" cy="1317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内部思维链 (隐式)</a:t>
            </a:r>
            <a:endParaRPr lang="en-US" sz="784" dirty="0"/>
          </a:p>
        </p:txBody>
      </p:sp>
      <p:sp>
        <p:nvSpPr>
          <p:cNvPr id="29" name="Text 25"/>
          <p:cNvSpPr/>
          <p:nvPr/>
        </p:nvSpPr>
        <p:spPr>
          <a:xfrm>
            <a:off x="7336631" y="2687836"/>
            <a:ext cx="696516" cy="1336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↳ 提出方案 A</a:t>
            </a:r>
            <a:endParaRPr lang="en-US" sz="834" dirty="0"/>
          </a:p>
        </p:txBody>
      </p:sp>
      <p:sp>
        <p:nvSpPr>
          <p:cNvPr id="30" name="Text 26"/>
          <p:cNvSpPr/>
          <p:nvPr/>
        </p:nvSpPr>
        <p:spPr>
          <a:xfrm>
            <a:off x="7277695" y="2923580"/>
            <a:ext cx="814388" cy="1336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↳ 发现逻辑漏洞</a:t>
            </a:r>
            <a:endParaRPr lang="en-US" sz="834" dirty="0"/>
          </a:p>
        </p:txBody>
      </p:sp>
      <p:sp>
        <p:nvSpPr>
          <p:cNvPr id="31" name="Text 27"/>
          <p:cNvSpPr/>
          <p:nvPr/>
        </p:nvSpPr>
        <p:spPr>
          <a:xfrm>
            <a:off x="7166967" y="3159323"/>
            <a:ext cx="1035844" cy="1336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↳ 回溯并尝试方案 B</a:t>
            </a:r>
            <a:endParaRPr lang="en-US" sz="834" dirty="0"/>
          </a:p>
        </p:txBody>
      </p:sp>
      <p:sp>
        <p:nvSpPr>
          <p:cNvPr id="32" name="Text 28"/>
          <p:cNvSpPr/>
          <p:nvPr/>
        </p:nvSpPr>
        <p:spPr>
          <a:xfrm>
            <a:off x="7338417" y="3395067"/>
            <a:ext cx="692944" cy="1336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↳ 验证方案 B</a:t>
            </a:r>
            <a:endParaRPr lang="en-US" sz="834" dirty="0"/>
          </a:p>
        </p:txBody>
      </p:sp>
      <p:sp>
        <p:nvSpPr>
          <p:cNvPr id="33" name="Shape 29"/>
          <p:cNvSpPr/>
          <p:nvPr/>
        </p:nvSpPr>
        <p:spPr>
          <a:xfrm>
            <a:off x="6868716" y="3880842"/>
            <a:ext cx="1632347" cy="430411"/>
          </a:xfrm>
          <a:prstGeom prst="rect">
            <a:avLst/>
          </a:prstGeom>
          <a:solidFill>
            <a:srgbClr val="FFF3EB"/>
          </a:solidFill>
          <a:ln w="18288">
            <a:solidFill>
              <a:srgbClr val="FF6A00"/>
            </a:solidFill>
            <a:prstDash val="solid"/>
          </a:ln>
        </p:spPr>
      </p:sp>
      <p:sp>
        <p:nvSpPr>
          <p:cNvPr id="34" name="Text 30"/>
          <p:cNvSpPr/>
          <p:nvPr/>
        </p:nvSpPr>
        <p:spPr>
          <a:xfrm>
            <a:off x="6868716" y="3880842"/>
            <a:ext cx="1632347" cy="402226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输出高准确率代码</a:t>
            </a:r>
            <a:endParaRPr lang="en-US" sz="8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Pass@k：评估 AI 编码能力的核心指标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857250"/>
            <a:ext cx="3714750" cy="1478310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6" name="Shape 2"/>
          <p:cNvSpPr/>
          <p:nvPr/>
        </p:nvSpPr>
        <p:spPr>
          <a:xfrm>
            <a:off x="428625" y="857250"/>
            <a:ext cx="42863" cy="147831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" name="Text 3"/>
          <p:cNvSpPr/>
          <p:nvPr/>
        </p:nvSpPr>
        <p:spPr>
          <a:xfrm>
            <a:off x="600075" y="1028700"/>
            <a:ext cx="33718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什么是 Pass@k？</a:t>
            </a:r>
            <a:endParaRPr lang="en-US" sz="1090" dirty="0"/>
          </a:p>
        </p:txBody>
      </p:sp>
      <p:sp>
        <p:nvSpPr>
          <p:cNvPr id="8" name="Text 4"/>
          <p:cNvSpPr/>
          <p:nvPr/>
        </p:nvSpPr>
        <p:spPr>
          <a:xfrm>
            <a:off x="600075" y="1341239"/>
            <a:ext cx="3371850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在 HumanEval 或 SWE-bench 等代码评测基准中，Pass@k 是最常用的指标。它表示：让模型为同一个问题生成 </a:t>
            </a: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个不同的代码解决方案，只要其中</a:t>
            </a: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至少有 1 个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能够通过所有单元测试，即视为通过。</a:t>
            </a:r>
            <a:endParaRPr lang="en-US" sz="942" dirty="0"/>
          </a:p>
        </p:txBody>
      </p:sp>
      <p:sp>
        <p:nvSpPr>
          <p:cNvPr id="9" name="Shape 5"/>
          <p:cNvSpPr/>
          <p:nvPr/>
        </p:nvSpPr>
        <p:spPr>
          <a:xfrm>
            <a:off x="428625" y="2549872"/>
            <a:ext cx="3714750" cy="533995"/>
          </a:xfrm>
          <a:prstGeom prst="rect">
            <a:avLst/>
          </a:prstGeom>
          <a:solidFill>
            <a:srgbClr val="FFF3EB"/>
          </a:solidFill>
          <a:ln w="9144">
            <a:solidFill>
              <a:srgbClr val="FF6A00"/>
            </a:solidFill>
            <a:prstDash val="dash"/>
          </a:ln>
        </p:spPr>
      </p:sp>
      <p:sp>
        <p:nvSpPr>
          <p:cNvPr id="10" name="Text 6"/>
          <p:cNvSpPr/>
          <p:nvPr/>
        </p:nvSpPr>
        <p:spPr>
          <a:xfrm>
            <a:off x="428625" y="2549872"/>
            <a:ext cx="3714750" cy="533995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Pass@1 vs Pass@10 vs Pass@100</a:t>
            </a:r>
            <a:endParaRPr lang="en-US" sz="1193" dirty="0"/>
          </a:p>
        </p:txBody>
      </p:sp>
      <p:sp>
        <p:nvSpPr>
          <p:cNvPr id="11" name="Shape 7"/>
          <p:cNvSpPr/>
          <p:nvPr/>
        </p:nvSpPr>
        <p:spPr>
          <a:xfrm>
            <a:off x="428625" y="3283893"/>
            <a:ext cx="3714750" cy="1272592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12" name="Shape 8"/>
          <p:cNvSpPr/>
          <p:nvPr/>
        </p:nvSpPr>
        <p:spPr>
          <a:xfrm>
            <a:off x="428625" y="3283893"/>
            <a:ext cx="42863" cy="1272592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3" name="Text 9"/>
          <p:cNvSpPr/>
          <p:nvPr/>
        </p:nvSpPr>
        <p:spPr>
          <a:xfrm>
            <a:off x="600075" y="3455343"/>
            <a:ext cx="33718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数据现实</a:t>
            </a:r>
            <a:endParaRPr lang="en-US" sz="1090" dirty="0"/>
          </a:p>
        </p:txBody>
      </p:sp>
      <p:sp>
        <p:nvSpPr>
          <p:cNvPr id="14" name="Text 10"/>
          <p:cNvSpPr/>
          <p:nvPr/>
        </p:nvSpPr>
        <p:spPr>
          <a:xfrm>
            <a:off x="600075" y="3767882"/>
            <a:ext cx="3371850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很多模型在 </a:t>
            </a: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Pass@1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（一次写对）的成功率可能只有 40%，但如果允许它生成 100 次（</a:t>
            </a: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Pass@100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），成功率往往能飙升到 80% 甚至 90% 以上。</a:t>
            </a:r>
            <a:endParaRPr lang="en-US" sz="942" dirty="0"/>
          </a:p>
        </p:txBody>
      </p:sp>
      <p:sp>
        <p:nvSpPr>
          <p:cNvPr id="15" name="Shape 11"/>
          <p:cNvSpPr/>
          <p:nvPr/>
        </p:nvSpPr>
        <p:spPr>
          <a:xfrm>
            <a:off x="4429125" y="857250"/>
            <a:ext cx="4286250" cy="385762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6" name="Shape 12"/>
          <p:cNvSpPr/>
          <p:nvPr/>
        </p:nvSpPr>
        <p:spPr>
          <a:xfrm>
            <a:off x="4429125" y="4657725"/>
            <a:ext cx="4286250" cy="57150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7" name="Text 13"/>
          <p:cNvSpPr/>
          <p:nvPr/>
        </p:nvSpPr>
        <p:spPr>
          <a:xfrm>
            <a:off x="4714875" y="1398389"/>
            <a:ext cx="37147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为什么它对智能体工程至关重要？</a:t>
            </a:r>
            <a:endParaRPr lang="en-US" sz="1397" dirty="0"/>
          </a:p>
        </p:txBody>
      </p:sp>
      <p:sp>
        <p:nvSpPr>
          <p:cNvPr id="18" name="Text 14"/>
          <p:cNvSpPr/>
          <p:nvPr/>
        </p:nvSpPr>
        <p:spPr>
          <a:xfrm>
            <a:off x="4714875" y="1830586"/>
            <a:ext cx="371475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0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Pass@k 的巨大差异，正是 </a:t>
            </a: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Agentic Workflow（智能体工作流）</a:t>
            </a:r>
            <a:r>
              <a:rPr lang="en-US" sz="10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能够超越单纯大模型的原因。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4714875" y="2487811"/>
            <a:ext cx="37147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0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人类很难有耐心去审查 AI 生成的 100 份代码。但是，如果我们为 AI 提供一个</a:t>
            </a: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自动化测试环境（编译器、Linter、单元测试）</a:t>
            </a:r>
            <a:r>
              <a:rPr lang="en-US" sz="10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，让它自己生成、自己测试、自己筛选呢？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4714875" y="3402211"/>
            <a:ext cx="37147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结论：</a:t>
            </a:r>
            <a:r>
              <a:rPr lang="en-US" sz="10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通过构建自动化的验证闭环，我们可以用系统工程的方法，将模型在实际应用中的表现从拉胯的 Pass@1 强行提升到接近 Pass@100 的极限水平。</a:t>
            </a:r>
            <a:endParaRPr lang="en-US" sz="9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293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683776"/>
            <a:ext cx="1139428" cy="32146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683776"/>
            <a:ext cx="1139428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01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2219558"/>
            <a:ext cx="8286750" cy="6172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时代，用哪些模型？</a:t>
            </a:r>
            <a:endParaRPr lang="en-US" sz="3731" dirty="0"/>
          </a:p>
        </p:txBody>
      </p:sp>
      <p:sp>
        <p:nvSpPr>
          <p:cNvPr id="7" name="Text 3"/>
          <p:cNvSpPr/>
          <p:nvPr/>
        </p:nvSpPr>
        <p:spPr>
          <a:xfrm>
            <a:off x="857250" y="2979641"/>
            <a:ext cx="828675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36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不同的模型适合做什么？</a:t>
            </a:r>
            <a:endParaRPr lang="en-US" sz="243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683776"/>
            <a:ext cx="1176933" cy="321469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683776"/>
            <a:ext cx="1176933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03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2219558"/>
            <a:ext cx="8286750" cy="6172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Guide Learning &amp; Quiz</a:t>
            </a:r>
            <a:endParaRPr lang="en-US" sz="3731" dirty="0"/>
          </a:p>
        </p:txBody>
      </p:sp>
      <p:sp>
        <p:nvSpPr>
          <p:cNvPr id="7" name="Text 3"/>
          <p:cNvSpPr/>
          <p:nvPr/>
        </p:nvSpPr>
        <p:spPr>
          <a:xfrm>
            <a:off x="857250" y="2979641"/>
            <a:ext cx="828675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36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 </a:t>
            </a:r>
            <a:r>
              <a:rPr lang="en-US" sz="2436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学习主题篇</a:t>
            </a:r>
            <a:endParaRPr lang="en-US" sz="2436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Guide Learning &amp; Quiz：AI 伴读与知识内化</a:t>
            </a:r>
            <a:endParaRPr lang="en-US" sz="1808" dirty="0"/>
          </a:p>
        </p:txBody>
      </p:sp>
      <p:sp>
        <p:nvSpPr>
          <p:cNvPr id="5" name="Text 1"/>
          <p:cNvSpPr/>
          <p:nvPr/>
        </p:nvSpPr>
        <p:spPr>
          <a:xfrm>
            <a:off x="428625" y="857250"/>
            <a:ext cx="37861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核心功能：NotebookLM &amp; Gemini</a:t>
            </a:r>
            <a:endParaRPr lang="en-US" sz="1090" dirty="0"/>
          </a:p>
        </p:txBody>
      </p:sp>
      <p:sp>
        <p:nvSpPr>
          <p:cNvPr id="6" name="Text 2"/>
          <p:cNvSpPr/>
          <p:nvPr/>
        </p:nvSpPr>
        <p:spPr>
          <a:xfrm>
            <a:off x="428625" y="1169789"/>
            <a:ext cx="378618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将海量多源文档（PDF、网页、代码）一键导入，生成专属知识库。AI 不仅能总结内容，还能生成 </a:t>
            </a: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Audio Overview（双人播客式音频概览）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和 </a:t>
            </a: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Quiz（自动测验）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942" dirty="0"/>
          </a:p>
        </p:txBody>
      </p:sp>
      <p:sp>
        <p:nvSpPr>
          <p:cNvPr id="7" name="Text 3"/>
          <p:cNvSpPr/>
          <p:nvPr/>
        </p:nvSpPr>
        <p:spPr>
          <a:xfrm>
            <a:off x="428625" y="1958392"/>
            <a:ext cx="37861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使用场景：面对全新复杂领域</a:t>
            </a:r>
            <a:endParaRPr lang="en-US" sz="1090" dirty="0"/>
          </a:p>
        </p:txBody>
      </p:sp>
      <p:sp>
        <p:nvSpPr>
          <p:cNvPr id="8" name="Text 4"/>
          <p:cNvSpPr/>
          <p:nvPr/>
        </p:nvSpPr>
        <p:spPr>
          <a:xfrm>
            <a:off x="428625" y="2270931"/>
            <a:ext cx="378618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当你需要快速学习一个全新且复杂的领域时，让 AI 充当你的</a:t>
            </a: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“专属伴读”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。它能帮你过滤冗余信息，提炼核心概念，并随时解答你在阅读过程中产生的任何疑惑。</a:t>
            </a:r>
            <a:endParaRPr lang="en-US" sz="942" dirty="0"/>
          </a:p>
        </p:txBody>
      </p:sp>
      <p:sp>
        <p:nvSpPr>
          <p:cNvPr id="9" name="Shape 5"/>
          <p:cNvSpPr/>
          <p:nvPr/>
        </p:nvSpPr>
        <p:spPr>
          <a:xfrm>
            <a:off x="428625" y="3059534"/>
            <a:ext cx="3786188" cy="1861170"/>
          </a:xfrm>
          <a:prstGeom prst="rect">
            <a:avLst/>
          </a:prstGeom>
          <a:solidFill>
            <a:srgbClr val="FFF3EB"/>
          </a:solidFill>
          <a:ln/>
        </p:spPr>
      </p:sp>
      <p:sp>
        <p:nvSpPr>
          <p:cNvPr id="10" name="Shape 6"/>
          <p:cNvSpPr/>
          <p:nvPr/>
        </p:nvSpPr>
        <p:spPr>
          <a:xfrm>
            <a:off x="428625" y="3059534"/>
            <a:ext cx="28575" cy="1861170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1" name="Text 7"/>
          <p:cNvSpPr/>
          <p:nvPr/>
        </p:nvSpPr>
        <p:spPr>
          <a:xfrm>
            <a:off x="571500" y="3202409"/>
            <a:ext cx="350043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背后的思路与小技巧</a:t>
            </a:r>
            <a:endParaRPr lang="en-US" sz="1090" dirty="0"/>
          </a:p>
        </p:txBody>
      </p:sp>
      <p:sp>
        <p:nvSpPr>
          <p:cNvPr id="12" name="Text 8"/>
          <p:cNvSpPr/>
          <p:nvPr/>
        </p:nvSpPr>
        <p:spPr>
          <a:xfrm>
            <a:off x="571500" y="3486373"/>
            <a:ext cx="35004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听觉辅助的费曼学习法：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开启 Audio Overview，听两名 AI 用大白话互相讨论深奥概念，利用碎片时间完成初步认知。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>
            <a:off x="571500" y="4160676"/>
            <a:ext cx="35004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主动检索式学习：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放弃传统的“从头读到尾”，改为带着问题向知识库提问，并利用 Quiz 功能不断验证和巩固自己的掌握程度。</a:t>
            </a:r>
            <a:endParaRPr lang="en-US" sz="885" dirty="0"/>
          </a:p>
        </p:txBody>
      </p:sp>
      <p:sp>
        <p:nvSpPr>
          <p:cNvPr id="14" name="Shape 10"/>
          <p:cNvSpPr/>
          <p:nvPr/>
        </p:nvSpPr>
        <p:spPr>
          <a:xfrm>
            <a:off x="4643438" y="857250"/>
            <a:ext cx="4071938" cy="385762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5" name="Shape 11"/>
          <p:cNvSpPr/>
          <p:nvPr/>
        </p:nvSpPr>
        <p:spPr>
          <a:xfrm>
            <a:off x="4643438" y="857250"/>
            <a:ext cx="4071938" cy="57150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6" name="Shape 12"/>
          <p:cNvSpPr/>
          <p:nvPr/>
        </p:nvSpPr>
        <p:spPr>
          <a:xfrm>
            <a:off x="4786313" y="1000125"/>
            <a:ext cx="3786188" cy="1714500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3" y="1000125"/>
            <a:ext cx="3786188" cy="1707356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4786313" y="2477095"/>
            <a:ext cx="2718197" cy="230386"/>
          </a:xfrm>
          <a:prstGeom prst="rect">
            <a:avLst/>
          </a:prstGeom>
          <a:solidFill>
            <a:srgbClr val="1A1A1A">
              <a:alpha val="85000"/>
            </a:srgbClr>
          </a:solidFill>
          <a:ln/>
        </p:spPr>
      </p:sp>
      <p:sp>
        <p:nvSpPr>
          <p:cNvPr id="19" name="Text 14"/>
          <p:cNvSpPr/>
          <p:nvPr/>
        </p:nvSpPr>
        <p:spPr>
          <a:xfrm>
            <a:off x="4786313" y="2477095"/>
            <a:ext cx="2718197" cy="230386"/>
          </a:xfrm>
          <a:prstGeom prst="rect">
            <a:avLst/>
          </a:prstGeom>
          <a:noFill/>
          <a:ln/>
        </p:spPr>
        <p:txBody>
          <a:bodyPr wrap="square" lIns="102108" tIns="51054" rIns="102108" bIns="51054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NotebookLM 核心功能面板：音频概览、测验与学习指南</a:t>
            </a:r>
            <a:endParaRPr lang="en-US" sz="683" dirty="0"/>
          </a:p>
        </p:txBody>
      </p:sp>
      <p:sp>
        <p:nvSpPr>
          <p:cNvPr id="20" name="Shape 15"/>
          <p:cNvSpPr/>
          <p:nvPr/>
        </p:nvSpPr>
        <p:spPr>
          <a:xfrm>
            <a:off x="4786313" y="2850356"/>
            <a:ext cx="3786188" cy="1721644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3" y="2857500"/>
            <a:ext cx="3786188" cy="1714500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4786313" y="4341614"/>
            <a:ext cx="2550319" cy="230386"/>
          </a:xfrm>
          <a:prstGeom prst="rect">
            <a:avLst/>
          </a:prstGeom>
          <a:solidFill>
            <a:srgbClr val="1A1A1A">
              <a:alpha val="85000"/>
            </a:srgbClr>
          </a:solidFill>
          <a:ln/>
        </p:spPr>
      </p:sp>
      <p:sp>
        <p:nvSpPr>
          <p:cNvPr id="23" name="Text 17"/>
          <p:cNvSpPr/>
          <p:nvPr/>
        </p:nvSpPr>
        <p:spPr>
          <a:xfrm>
            <a:off x="4786313" y="4341614"/>
            <a:ext cx="2550319" cy="230386"/>
          </a:xfrm>
          <a:prstGeom prst="rect">
            <a:avLst/>
          </a:prstGeom>
          <a:noFill/>
          <a:ln/>
        </p:spPr>
        <p:txBody>
          <a:bodyPr wrap="square" lIns="102108" tIns="51054" rIns="102108" bIns="51054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Audio Overview：将枯燥文档转化为生动的双人播客</a:t>
            </a:r>
            <a:endParaRPr lang="en-US" sz="683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683776"/>
            <a:ext cx="1182291" cy="32146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683776"/>
            <a:ext cx="1182291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04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2219558"/>
            <a:ext cx="8286750" cy="6172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Writing</a:t>
            </a:r>
            <a:endParaRPr lang="en-US" sz="3731" dirty="0"/>
          </a:p>
        </p:txBody>
      </p:sp>
      <p:sp>
        <p:nvSpPr>
          <p:cNvPr id="7" name="Text 3"/>
          <p:cNvSpPr/>
          <p:nvPr/>
        </p:nvSpPr>
        <p:spPr>
          <a:xfrm>
            <a:off x="857250" y="2979641"/>
            <a:ext cx="828675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36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 </a:t>
            </a:r>
            <a:r>
              <a:rPr lang="en-US" sz="2436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写作主题篇</a:t>
            </a:r>
            <a:endParaRPr lang="en-US" sz="2436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Writing：Deep Research 深度研究与重度整合</a:t>
            </a:r>
            <a:endParaRPr lang="en-US" sz="1808" dirty="0"/>
          </a:p>
        </p:txBody>
      </p:sp>
      <p:sp>
        <p:nvSpPr>
          <p:cNvPr id="5" name="Text 1"/>
          <p:cNvSpPr/>
          <p:nvPr/>
        </p:nvSpPr>
        <p:spPr>
          <a:xfrm>
            <a:off x="428625" y="857250"/>
            <a:ext cx="454342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核心功能：自主规划的深度研究</a:t>
            </a:r>
            <a:endParaRPr lang="en-US" sz="1090" dirty="0"/>
          </a:p>
        </p:txBody>
      </p:sp>
      <p:sp>
        <p:nvSpPr>
          <p:cNvPr id="6" name="Text 2"/>
          <p:cNvSpPr/>
          <p:nvPr/>
        </p:nvSpPr>
        <p:spPr>
          <a:xfrm>
            <a:off x="428625" y="1169789"/>
            <a:ext cx="454342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以 </a:t>
            </a: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OpenAI Deep Research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、</a:t>
            </a: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以及国内的 </a:t>
            </a: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秘塔（Metaso）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为代表。AI 能够自主规划搜索路径，并行阅读数百个网页，最终合成带有严谨引用的万字级长篇研究报告。</a:t>
            </a:r>
            <a:endParaRPr lang="en-US" sz="942" dirty="0"/>
          </a:p>
        </p:txBody>
      </p:sp>
      <p:sp>
        <p:nvSpPr>
          <p:cNvPr id="7" name="Text 3"/>
          <p:cNvSpPr/>
          <p:nvPr/>
        </p:nvSpPr>
        <p:spPr>
          <a:xfrm>
            <a:off x="428625" y="1975470"/>
            <a:ext cx="454342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使用场景：告别手动搜集资料</a:t>
            </a:r>
            <a:endParaRPr lang="en-US" sz="1090" dirty="0"/>
          </a:p>
        </p:txBody>
      </p:sp>
      <p:sp>
        <p:nvSpPr>
          <p:cNvPr id="8" name="Text 4"/>
          <p:cNvSpPr/>
          <p:nvPr/>
        </p:nvSpPr>
        <p:spPr>
          <a:xfrm>
            <a:off x="428625" y="2288009"/>
            <a:ext cx="4543425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在撰写深度文章、行业分析报告或进行重度信息整合时，不再需要人工逐个点开网页、复制粘贴。AI 一次性为你提供结构化的详实素材库。</a:t>
            </a:r>
            <a:endParaRPr lang="en-US" sz="942" dirty="0"/>
          </a:p>
        </p:txBody>
      </p:sp>
      <p:sp>
        <p:nvSpPr>
          <p:cNvPr id="9" name="Shape 5"/>
          <p:cNvSpPr/>
          <p:nvPr/>
        </p:nvSpPr>
        <p:spPr>
          <a:xfrm>
            <a:off x="428625" y="2887973"/>
            <a:ext cx="4543425" cy="165545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0" name="Shape 6"/>
          <p:cNvSpPr/>
          <p:nvPr/>
        </p:nvSpPr>
        <p:spPr>
          <a:xfrm>
            <a:off x="428625" y="2887973"/>
            <a:ext cx="28575" cy="1655452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1" name="Text 7"/>
          <p:cNvSpPr/>
          <p:nvPr/>
        </p:nvSpPr>
        <p:spPr>
          <a:xfrm>
            <a:off x="571500" y="3030848"/>
            <a:ext cx="425767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背后的思路与小技巧</a:t>
            </a:r>
            <a:endParaRPr lang="en-US" sz="1090" dirty="0"/>
          </a:p>
        </p:txBody>
      </p:sp>
      <p:sp>
        <p:nvSpPr>
          <p:cNvPr id="12" name="Text 8"/>
          <p:cNvSpPr/>
          <p:nvPr/>
        </p:nvSpPr>
        <p:spPr>
          <a:xfrm>
            <a:off x="571500" y="3314812"/>
            <a:ext cx="4257675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角色转换：从“写作者”到“主编”。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你的核心工作变为定义研究边界和核心论点，把搜集、阅读、归纳的“脏活累活”全部交给 AI。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>
            <a:off x="571500" y="3783397"/>
            <a:ext cx="425767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渐进式追问：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拿到初版报告后，不要直接使用。针对报告中的盲点或有趣的分支，继续使用 Deep Research 进行二次下钻，最终拼接成具有深度的独家内容。</a:t>
            </a:r>
            <a:endParaRPr lang="en-US" sz="885" dirty="0"/>
          </a:p>
        </p:txBody>
      </p:sp>
      <p:sp>
        <p:nvSpPr>
          <p:cNvPr id="14" name="Shape 10"/>
          <p:cNvSpPr/>
          <p:nvPr/>
        </p:nvSpPr>
        <p:spPr>
          <a:xfrm>
            <a:off x="5400675" y="857250"/>
            <a:ext cx="3314700" cy="385762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5" name="Shape 11"/>
          <p:cNvSpPr/>
          <p:nvPr/>
        </p:nvSpPr>
        <p:spPr>
          <a:xfrm>
            <a:off x="5400675" y="857250"/>
            <a:ext cx="3314700" cy="57150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6" name="Shape 12"/>
          <p:cNvSpPr/>
          <p:nvPr/>
        </p:nvSpPr>
        <p:spPr>
          <a:xfrm>
            <a:off x="5543550" y="1000125"/>
            <a:ext cx="3028950" cy="1714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0" y="1000125"/>
            <a:ext cx="3028950" cy="1714500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5543550" y="2484239"/>
            <a:ext cx="2393156" cy="230386"/>
          </a:xfrm>
          <a:prstGeom prst="rect">
            <a:avLst/>
          </a:prstGeom>
          <a:solidFill>
            <a:srgbClr val="FF6A00">
              <a:alpha val="90000"/>
            </a:srgbClr>
          </a:solidFill>
          <a:ln/>
        </p:spPr>
      </p:sp>
      <p:sp>
        <p:nvSpPr>
          <p:cNvPr id="19" name="Text 14"/>
          <p:cNvSpPr/>
          <p:nvPr/>
        </p:nvSpPr>
        <p:spPr>
          <a:xfrm>
            <a:off x="5543550" y="2484239"/>
            <a:ext cx="2393156" cy="230386"/>
          </a:xfrm>
          <a:prstGeom prst="rect">
            <a:avLst/>
          </a:prstGeom>
          <a:noFill/>
          <a:ln/>
        </p:spPr>
        <p:txBody>
          <a:bodyPr wrap="square" lIns="102108" tIns="51054" rIns="102108" bIns="51054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OpenAI Deep Research：生成带引用的深度报告</a:t>
            </a:r>
            <a:endParaRPr lang="en-US" sz="683" dirty="0"/>
          </a:p>
        </p:txBody>
      </p:sp>
      <p:sp>
        <p:nvSpPr>
          <p:cNvPr id="20" name="Shape 15"/>
          <p:cNvSpPr/>
          <p:nvPr/>
        </p:nvSpPr>
        <p:spPr>
          <a:xfrm>
            <a:off x="5543550" y="2857500"/>
            <a:ext cx="3028950" cy="1714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550" y="2857500"/>
            <a:ext cx="3028950" cy="1714500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5543550" y="4341614"/>
            <a:ext cx="2334220" cy="230386"/>
          </a:xfrm>
          <a:prstGeom prst="rect">
            <a:avLst/>
          </a:prstGeom>
          <a:solidFill>
            <a:srgbClr val="FF6A00">
              <a:alpha val="90000"/>
            </a:srgbClr>
          </a:solidFill>
          <a:ln/>
        </p:spPr>
      </p:sp>
      <p:sp>
        <p:nvSpPr>
          <p:cNvPr id="23" name="Text 17"/>
          <p:cNvSpPr/>
          <p:nvPr/>
        </p:nvSpPr>
        <p:spPr>
          <a:xfrm>
            <a:off x="5543550" y="4341614"/>
            <a:ext cx="2334220" cy="230386"/>
          </a:xfrm>
          <a:prstGeom prst="rect">
            <a:avLst/>
          </a:prstGeom>
          <a:noFill/>
          <a:ln/>
        </p:spPr>
        <p:txBody>
          <a:bodyPr wrap="square" lIns="102108" tIns="51054" rIns="102108" bIns="51054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秘塔 (Metaso)：国内优秀的深度搜索与研究工具</a:t>
            </a:r>
            <a:endParaRPr lang="en-US" sz="683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683776"/>
            <a:ext cx="1178719" cy="32146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683776"/>
            <a:ext cx="1178719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06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2219558"/>
            <a:ext cx="8286750" cy="6172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Life Beyond Work</a:t>
            </a:r>
            <a:endParaRPr lang="en-US" sz="3731" dirty="0"/>
          </a:p>
        </p:txBody>
      </p:sp>
      <p:sp>
        <p:nvSpPr>
          <p:cNvPr id="7" name="Text 3"/>
          <p:cNvSpPr/>
          <p:nvPr/>
        </p:nvSpPr>
        <p:spPr>
          <a:xfrm>
            <a:off x="857250" y="2979641"/>
            <a:ext cx="828675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36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 </a:t>
            </a:r>
            <a:r>
              <a:rPr lang="en-US" sz="2436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工作之外主题篇</a:t>
            </a:r>
            <a:endParaRPr lang="en-US" sz="2436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Life Beyond Work：AI 作为人生导师与破局者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857250"/>
            <a:ext cx="3869317" cy="3857625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6" name="Shape 2"/>
          <p:cNvSpPr/>
          <p:nvPr/>
        </p:nvSpPr>
        <p:spPr>
          <a:xfrm>
            <a:off x="428625" y="857250"/>
            <a:ext cx="57150" cy="385762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" name="Shape 3"/>
          <p:cNvSpPr/>
          <p:nvPr/>
        </p:nvSpPr>
        <p:spPr>
          <a:xfrm>
            <a:off x="642938" y="1214438"/>
            <a:ext cx="3409522" cy="2286000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" y="1214438"/>
            <a:ext cx="3409522" cy="22860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42938" y="3782616"/>
            <a:ext cx="337542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i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“能和 AI 聊天就不要和人类聊天... 千万不要沾染任何老登气</a:t>
            </a:r>
            <a:endParaRPr lang="en-US" sz="885" dirty="0"/>
          </a:p>
        </p:txBody>
      </p:sp>
      <p:sp>
        <p:nvSpPr>
          <p:cNvPr id="10" name="Text 5"/>
          <p:cNvSpPr/>
          <p:nvPr/>
        </p:nvSpPr>
        <p:spPr>
          <a:xfrm>
            <a:off x="642938" y="3975497"/>
            <a:ext cx="186809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i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息，时间宝贵！全力拥抱未来！”</a:t>
            </a:r>
            <a:endParaRPr lang="en-US" sz="885" dirty="0"/>
          </a:p>
        </p:txBody>
      </p:sp>
      <p:sp>
        <p:nvSpPr>
          <p:cNvPr id="11" name="Text 6"/>
          <p:cNvSpPr/>
          <p:nvPr/>
        </p:nvSpPr>
        <p:spPr>
          <a:xfrm>
            <a:off x="642938" y="4207669"/>
            <a:ext cx="340952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 孙宇晨 (X/Twitter 发文)</a:t>
            </a:r>
            <a:endParaRPr lang="en-US" sz="683" dirty="0"/>
          </a:p>
        </p:txBody>
      </p:sp>
      <p:sp>
        <p:nvSpPr>
          <p:cNvPr id="12" name="Text 7"/>
          <p:cNvSpPr/>
          <p:nvPr/>
        </p:nvSpPr>
        <p:spPr>
          <a:xfrm>
            <a:off x="4623960" y="857250"/>
            <a:ext cx="4091415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核心定位：从工具到“赛博导师”</a:t>
            </a:r>
            <a:endParaRPr lang="en-US" sz="1193" dirty="0"/>
          </a:p>
        </p:txBody>
      </p:sp>
      <p:sp>
        <p:nvSpPr>
          <p:cNvPr id="13" name="Text 8"/>
          <p:cNvSpPr/>
          <p:nvPr/>
        </p:nvSpPr>
        <p:spPr>
          <a:xfrm>
            <a:off x="4795410" y="1191220"/>
            <a:ext cx="391996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无压力的心灵导师：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AI 没有情绪包袱，不会评判你。它能提供 24/7 的无条件倾听与逻辑分析，即使你知道这是算法计算出的共情，依然能提供极大的情绪价值。</a:t>
            </a:r>
            <a:endParaRPr lang="en-US" sz="885" dirty="0"/>
          </a:p>
        </p:txBody>
      </p:sp>
      <p:sp>
        <p:nvSpPr>
          <p:cNvPr id="14" name="Text 9"/>
          <p:cNvSpPr/>
          <p:nvPr/>
        </p:nvSpPr>
        <p:spPr>
          <a:xfrm>
            <a:off x="4795410" y="1879811"/>
            <a:ext cx="391996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绝对理性的困境破局者：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当你陷入思维死胡同或人际冲突时，AI 能够以绝对理性和第三方的“上帝视角”，帮你拆解问题，提供跳出局外的破局思路。</a:t>
            </a:r>
            <a:endParaRPr lang="en-US" sz="885" dirty="0"/>
          </a:p>
        </p:txBody>
      </p:sp>
      <p:sp>
        <p:nvSpPr>
          <p:cNvPr id="15" name="Shape 10"/>
          <p:cNvSpPr/>
          <p:nvPr/>
        </p:nvSpPr>
        <p:spPr>
          <a:xfrm>
            <a:off x="4623960" y="2844775"/>
            <a:ext cx="4091415" cy="1870100"/>
          </a:xfrm>
          <a:prstGeom prst="rect">
            <a:avLst/>
          </a:prstGeom>
          <a:solidFill>
            <a:srgbClr val="FFF3EB"/>
          </a:solidFill>
          <a:ln w="9144">
            <a:solidFill>
              <a:srgbClr val="FFE0CC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4795410" y="3030513"/>
            <a:ext cx="374851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高阶使用思路：建立“私人智囊团”</a:t>
            </a:r>
            <a:endParaRPr lang="en-US" sz="987" dirty="0"/>
          </a:p>
        </p:txBody>
      </p:sp>
      <p:sp>
        <p:nvSpPr>
          <p:cNvPr id="17" name="Text 12"/>
          <p:cNvSpPr/>
          <p:nvPr/>
        </p:nvSpPr>
        <p:spPr>
          <a:xfrm>
            <a:off x="4795410" y="3309119"/>
            <a:ext cx="3748515" cy="12343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不要只把 AI 当作搜索引擎。你可以设定不同的 Persona（例如：马斯克、心理学大师阿德勒、冷酷的商业分析师），让他们针对你的同一个人生困境进行</a:t>
            </a: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多视角辩论</a:t>
            </a:r>
            <a:r>
              <a:rPr lang="en-US" sz="942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 
 通过这种“虚拟圆桌会议”，你可以跳出自身认知局限，获得前所未有的启发。</a:t>
            </a:r>
            <a:endParaRPr lang="en-US" sz="942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683776"/>
            <a:ext cx="1873448" cy="321469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683776"/>
            <a:ext cx="1873448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CHAPTER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2219558"/>
            <a:ext cx="8286750" cy="6172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开发篇 </a:t>
            </a:r>
            <a:r>
              <a:rPr lang="en-US" sz="2436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(技术向)</a:t>
            </a:r>
            <a:endParaRPr lang="en-US" sz="373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5419706" cy="3148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Agent=</a:t>
            </a:r>
            <a:r>
              <a:rPr kumimoji="0" lang="zh-CN" altLang="en-US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altLang="zh-CN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Model</a:t>
            </a:r>
            <a:r>
              <a:rPr kumimoji="0" lang="zh-CN" altLang="en-US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altLang="zh-CN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+</a:t>
            </a:r>
            <a:r>
              <a:rPr kumimoji="0" lang="zh-CN" altLang="en-US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altLang="zh-CN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Agent</a:t>
            </a:r>
            <a:r>
              <a:rPr kumimoji="0" lang="zh-CN" altLang="en-US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altLang="zh-CN" sz="1912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Harness</a:t>
            </a:r>
            <a:endParaRPr kumimoji="0" lang="en-US" altLang="zh-CN" sz="19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71500" y="1057275"/>
            <a:ext cx="8001000" cy="444698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204615"/>
            <a:ext cx="157163" cy="1500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71575" y="1171575"/>
            <a:ext cx="942975" cy="2160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38" b="1" kern="0" spc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模型是驾驶者</a:t>
            </a:r>
            <a:endParaRPr lang="en-US" sz="1038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863" y="1203722"/>
            <a:ext cx="139303" cy="1500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682478" y="1171575"/>
            <a:ext cx="1176933" cy="2160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38" b="1" kern="0" spc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Harness 是载具</a:t>
            </a:r>
            <a:endParaRPr lang="en-US" sz="1038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738" y="1204615"/>
            <a:ext cx="157163" cy="150019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571500" y="1673423"/>
            <a:ext cx="2581266" cy="115550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1" name="Shape 5"/>
          <p:cNvSpPr/>
          <p:nvPr/>
        </p:nvSpPr>
        <p:spPr>
          <a:xfrm>
            <a:off x="571500" y="1673423"/>
            <a:ext cx="2581266" cy="28575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3" y="1819870"/>
            <a:ext cx="185738" cy="18573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28663" y="2112764"/>
            <a:ext cx="2266941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Tools (工具)</a:t>
            </a:r>
            <a:endParaRPr lang="en-US" sz="885" dirty="0"/>
          </a:p>
        </p:txBody>
      </p:sp>
      <p:sp>
        <p:nvSpPr>
          <p:cNvPr id="14" name="Text 7"/>
          <p:cNvSpPr/>
          <p:nvPr/>
        </p:nvSpPr>
        <p:spPr>
          <a:xfrm>
            <a:off x="728663" y="2371725"/>
            <a:ext cx="2266941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给模型一双手。提供文件读写、Shell 执行、浏览器控制等与外界交互的能力。</a:t>
            </a:r>
            <a:endParaRPr lang="en-US" sz="727" dirty="0"/>
          </a:p>
        </p:txBody>
      </p:sp>
      <p:sp>
        <p:nvSpPr>
          <p:cNvPr id="15" name="Shape 8"/>
          <p:cNvSpPr/>
          <p:nvPr/>
        </p:nvSpPr>
        <p:spPr>
          <a:xfrm>
            <a:off x="3281353" y="1673423"/>
            <a:ext cx="2581266" cy="115550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6" name="Shape 9"/>
          <p:cNvSpPr/>
          <p:nvPr/>
        </p:nvSpPr>
        <p:spPr>
          <a:xfrm>
            <a:off x="3281353" y="1673423"/>
            <a:ext cx="2581266" cy="28575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8516" y="1819870"/>
            <a:ext cx="208955" cy="18573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3438516" y="2112764"/>
            <a:ext cx="2266941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Knowledge (知识)</a:t>
            </a:r>
            <a:endParaRPr lang="en-US" sz="885" dirty="0"/>
          </a:p>
        </p:txBody>
      </p:sp>
      <p:sp>
        <p:nvSpPr>
          <p:cNvPr id="19" name="Text 11"/>
          <p:cNvSpPr/>
          <p:nvPr/>
        </p:nvSpPr>
        <p:spPr>
          <a:xfrm>
            <a:off x="3438516" y="2371725"/>
            <a:ext cx="2266941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给模型领域专长。按需动态加载项目文档、代码规范和业务逻辑，避免幻觉。</a:t>
            </a:r>
            <a:endParaRPr lang="en-US" sz="727" dirty="0"/>
          </a:p>
        </p:txBody>
      </p:sp>
      <p:sp>
        <p:nvSpPr>
          <p:cNvPr id="20" name="Shape 12"/>
          <p:cNvSpPr/>
          <p:nvPr/>
        </p:nvSpPr>
        <p:spPr>
          <a:xfrm>
            <a:off x="5991206" y="1673423"/>
            <a:ext cx="2581294" cy="115550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1" name="Shape 13"/>
          <p:cNvSpPr/>
          <p:nvPr/>
        </p:nvSpPr>
        <p:spPr>
          <a:xfrm>
            <a:off x="5991206" y="1673423"/>
            <a:ext cx="2581294" cy="28575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8369" y="1819870"/>
            <a:ext cx="208955" cy="185738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6148369" y="2112764"/>
            <a:ext cx="2266969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Observation (观察)</a:t>
            </a:r>
            <a:endParaRPr lang="en-US" sz="885" dirty="0"/>
          </a:p>
        </p:txBody>
      </p:sp>
      <p:sp>
        <p:nvSpPr>
          <p:cNvPr id="24" name="Text 15"/>
          <p:cNvSpPr/>
          <p:nvPr/>
        </p:nvSpPr>
        <p:spPr>
          <a:xfrm>
            <a:off x="6148369" y="2371725"/>
            <a:ext cx="226696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让模型感知环境状态。例如执行命令后的 stdout、Git diff 结果、报错日志等。</a:t>
            </a:r>
            <a:endParaRPr lang="en-US" sz="727" dirty="0"/>
          </a:p>
        </p:txBody>
      </p:sp>
      <p:sp>
        <p:nvSpPr>
          <p:cNvPr id="25" name="Shape 16"/>
          <p:cNvSpPr/>
          <p:nvPr/>
        </p:nvSpPr>
        <p:spPr>
          <a:xfrm>
            <a:off x="643754" y="2936080"/>
            <a:ext cx="3898088" cy="100548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6" name="Shape 17"/>
          <p:cNvSpPr/>
          <p:nvPr/>
        </p:nvSpPr>
        <p:spPr>
          <a:xfrm>
            <a:off x="643754" y="2936080"/>
            <a:ext cx="3898088" cy="28575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917" y="3082526"/>
            <a:ext cx="139303" cy="185738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800917" y="3375420"/>
            <a:ext cx="3583763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Action (行动)</a:t>
            </a:r>
            <a:endParaRPr lang="en-US" sz="885" dirty="0"/>
          </a:p>
        </p:txBody>
      </p:sp>
      <p:sp>
        <p:nvSpPr>
          <p:cNvPr id="29" name="Text 19"/>
          <p:cNvSpPr/>
          <p:nvPr/>
        </p:nvSpPr>
        <p:spPr>
          <a:xfrm>
            <a:off x="800917" y="3634381"/>
            <a:ext cx="3583763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模型对环境施加影响的标准化接口，确保每一次动作都是原子化且可追踪的。</a:t>
            </a:r>
            <a:endParaRPr lang="en-US" sz="727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6B015AE-BF70-8C56-863B-3D4A3C73A5F5}"/>
              </a:ext>
            </a:extLst>
          </p:cNvPr>
          <p:cNvGrpSpPr/>
          <p:nvPr/>
        </p:nvGrpSpPr>
        <p:grpSpPr>
          <a:xfrm>
            <a:off x="4602160" y="2930723"/>
            <a:ext cx="3970340" cy="1005484"/>
            <a:chOff x="3388509" y="4034433"/>
            <a:chExt cx="3898116" cy="1155502"/>
          </a:xfrm>
        </p:grpSpPr>
        <p:sp>
          <p:nvSpPr>
            <p:cNvPr id="30" name="Shape 20"/>
            <p:cNvSpPr/>
            <p:nvPr/>
          </p:nvSpPr>
          <p:spPr>
            <a:xfrm>
              <a:off x="3388509" y="4034433"/>
              <a:ext cx="3898116" cy="1155502"/>
            </a:xfrm>
            <a:prstGeom prst="rect">
              <a:avLst/>
            </a:prstGeom>
            <a:solidFill>
              <a:srgbClr val="F5F5F5"/>
            </a:solidFill>
            <a:ln/>
          </p:spPr>
        </p:sp>
        <p:sp>
          <p:nvSpPr>
            <p:cNvPr id="31" name="Shape 21"/>
            <p:cNvSpPr/>
            <p:nvPr/>
          </p:nvSpPr>
          <p:spPr>
            <a:xfrm>
              <a:off x="3388509" y="4034433"/>
              <a:ext cx="3898116" cy="28575"/>
            </a:xfrm>
            <a:prstGeom prst="rect">
              <a:avLst/>
            </a:prstGeom>
            <a:solidFill>
              <a:srgbClr val="E0E0E0"/>
            </a:solidFill>
            <a:ln/>
          </p:spPr>
        </p:sp>
        <p:pic>
          <p:nvPicPr>
            <p:cNvPr id="32" name="Image 8" descr="preencoded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45672" y="4180880"/>
              <a:ext cx="185738" cy="185738"/>
            </a:xfrm>
            <a:prstGeom prst="rect">
              <a:avLst/>
            </a:prstGeom>
          </p:spPr>
        </p:pic>
        <p:sp>
          <p:nvSpPr>
            <p:cNvPr id="33" name="Text 22"/>
            <p:cNvSpPr/>
            <p:nvPr/>
          </p:nvSpPr>
          <p:spPr>
            <a:xfrm>
              <a:off x="3545672" y="4473773"/>
              <a:ext cx="3583791" cy="18752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200"/>
                </a:lnSpc>
                <a:buNone/>
              </a:pPr>
              <a:r>
                <a:rPr lang="en-US" sz="885" b="1" dirty="0">
                  <a:solidFill>
                    <a:srgbClr val="1A1A1A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Permissions (权限)</a:t>
              </a:r>
              <a:endParaRPr lang="en-US" sz="885" dirty="0"/>
            </a:p>
          </p:txBody>
        </p:sp>
        <p:sp>
          <p:nvSpPr>
            <p:cNvPr id="34" name="Text 23"/>
            <p:cNvSpPr/>
            <p:nvPr/>
          </p:nvSpPr>
          <p:spPr>
            <a:xfrm>
              <a:off x="3545672" y="4732734"/>
              <a:ext cx="3583791" cy="3000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pPr marL="0" indent="0" algn="l">
                <a:lnSpc>
                  <a:spcPts val="1200"/>
                </a:lnSpc>
                <a:buNone/>
              </a:pPr>
              <a:r>
                <a:rPr lang="en-US" sz="727" dirty="0">
                  <a:solidFill>
                    <a:srgbClr val="666666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沙箱隔离和审批边界。决定哪些操作可以自动执行，哪些需要人类干预（Human-in-the-loop）。</a:t>
              </a:r>
              <a:endParaRPr lang="en-US" sz="727" dirty="0"/>
            </a:p>
          </p:txBody>
        </p:sp>
      </p:grpSp>
      <p:sp>
        <p:nvSpPr>
          <p:cNvPr id="35" name="Text 24"/>
          <p:cNvSpPr/>
          <p:nvPr/>
        </p:nvSpPr>
        <p:spPr>
          <a:xfrm>
            <a:off x="7784902" y="4805958"/>
            <a:ext cx="787598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 / HARNESS</a:t>
            </a:r>
            <a:endParaRPr lang="en-US" sz="784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0B2C8280-241B-A3C3-905C-37E17D8AA4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196" y="320311"/>
            <a:ext cx="7099118" cy="7228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Agent Loop：30 行代码，一个智能体</a:t>
            </a:r>
            <a:endParaRPr lang="en-US" sz="1912" dirty="0"/>
          </a:p>
        </p:txBody>
      </p:sp>
      <p:sp>
        <p:nvSpPr>
          <p:cNvPr id="4" name="Shape 1"/>
          <p:cNvSpPr/>
          <p:nvPr/>
        </p:nvSpPr>
        <p:spPr>
          <a:xfrm>
            <a:off x="571500" y="1057275"/>
            <a:ext cx="4823454" cy="389155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057275"/>
            <a:ext cx="42863" cy="389155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6" name="Text 3"/>
          <p:cNvSpPr/>
          <p:nvPr/>
        </p:nvSpPr>
        <p:spPr>
          <a:xfrm>
            <a:off x="728663" y="1185863"/>
            <a:ext cx="4491996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kern="0" spc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CORE_LOOP.PY</a:t>
            </a:r>
            <a:endParaRPr lang="en-US" sz="634" dirty="0"/>
          </a:p>
        </p:txBody>
      </p:sp>
      <p:sp>
        <p:nvSpPr>
          <p:cNvPr id="7" name="Text 4"/>
          <p:cNvSpPr/>
          <p:nvPr/>
        </p:nvSpPr>
        <p:spPr>
          <a:xfrm>
            <a:off x="728663" y="1375172"/>
            <a:ext cx="173599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58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def</a:t>
            </a:r>
            <a:endParaRPr lang="en-US" sz="658" dirty="0"/>
          </a:p>
        </p:txBody>
      </p:sp>
      <p:sp>
        <p:nvSpPr>
          <p:cNvPr id="8" name="Text 5"/>
          <p:cNvSpPr/>
          <p:nvPr/>
        </p:nvSpPr>
        <p:spPr>
          <a:xfrm>
            <a:off x="960137" y="1375172"/>
            <a:ext cx="578644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55CC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agent_loop</a:t>
            </a:r>
            <a:endParaRPr lang="en-US" sz="701" dirty="0"/>
          </a:p>
        </p:txBody>
      </p:sp>
      <p:sp>
        <p:nvSpPr>
          <p:cNvPr id="9" name="Text 6"/>
          <p:cNvSpPr/>
          <p:nvPr/>
        </p:nvSpPr>
        <p:spPr>
          <a:xfrm>
            <a:off x="728663" y="1375172"/>
            <a:ext cx="1446637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(messages):</a:t>
            </a:r>
            <a:endParaRPr lang="en-US" sz="701" dirty="0"/>
          </a:p>
        </p:txBody>
      </p:sp>
      <p:sp>
        <p:nvSpPr>
          <p:cNvPr id="10" name="Text 7"/>
          <p:cNvSpPr/>
          <p:nvPr/>
        </p:nvSpPr>
        <p:spPr>
          <a:xfrm>
            <a:off x="960137" y="1525191"/>
            <a:ext cx="578644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58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while True</a:t>
            </a:r>
            <a:endParaRPr lang="en-US" sz="658" dirty="0"/>
          </a:p>
        </p:txBody>
      </p:sp>
      <p:sp>
        <p:nvSpPr>
          <p:cNvPr id="11" name="Text 8"/>
          <p:cNvSpPr/>
          <p:nvPr/>
        </p:nvSpPr>
        <p:spPr>
          <a:xfrm>
            <a:off x="728663" y="1525191"/>
            <a:ext cx="2025281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response = client.messages.</a:t>
            </a:r>
            <a:endParaRPr lang="en-US" sz="701" dirty="0"/>
          </a:p>
        </p:txBody>
      </p:sp>
      <p:sp>
        <p:nvSpPr>
          <p:cNvPr id="12" name="Text 9"/>
          <p:cNvSpPr/>
          <p:nvPr/>
        </p:nvSpPr>
        <p:spPr>
          <a:xfrm>
            <a:off x="2753944" y="1675209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55CC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create</a:t>
            </a:r>
            <a:endParaRPr lang="en-US" sz="701" dirty="0"/>
          </a:p>
        </p:txBody>
      </p:sp>
      <p:sp>
        <p:nvSpPr>
          <p:cNvPr id="13" name="Text 10"/>
          <p:cNvSpPr/>
          <p:nvPr/>
        </p:nvSpPr>
        <p:spPr>
          <a:xfrm>
            <a:off x="728663" y="1675209"/>
            <a:ext cx="2488202" cy="7322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(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    model=MODEL, system=SYSTEM,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    messages=messages, tools=TOOLS,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)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messages.</a:t>
            </a:r>
            <a:endParaRPr lang="en-US" sz="701" dirty="0"/>
          </a:p>
        </p:txBody>
      </p:sp>
      <p:sp>
        <p:nvSpPr>
          <p:cNvPr id="14" name="Text 11"/>
          <p:cNvSpPr/>
          <p:nvPr/>
        </p:nvSpPr>
        <p:spPr>
          <a:xfrm>
            <a:off x="1712379" y="2275284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55CC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append</a:t>
            </a:r>
            <a:endParaRPr lang="en-US" sz="701" dirty="0"/>
          </a:p>
        </p:txBody>
      </p:sp>
      <p:sp>
        <p:nvSpPr>
          <p:cNvPr id="15" name="Text 12"/>
          <p:cNvSpPr/>
          <p:nvPr/>
        </p:nvSpPr>
        <p:spPr>
          <a:xfrm>
            <a:off x="2059577" y="2275284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({</a:t>
            </a:r>
            <a:endParaRPr lang="en-US" sz="701" dirty="0"/>
          </a:p>
        </p:txBody>
      </p:sp>
      <p:sp>
        <p:nvSpPr>
          <p:cNvPr id="16" name="Text 13"/>
          <p:cNvSpPr/>
          <p:nvPr/>
        </p:nvSpPr>
        <p:spPr>
          <a:xfrm>
            <a:off x="2175328" y="2275284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"role"</a:t>
            </a:r>
            <a:endParaRPr lang="en-US" sz="701" dirty="0"/>
          </a:p>
        </p:txBody>
      </p:sp>
      <p:sp>
        <p:nvSpPr>
          <p:cNvPr id="17" name="Text 14"/>
          <p:cNvSpPr/>
          <p:nvPr/>
        </p:nvSpPr>
        <p:spPr>
          <a:xfrm>
            <a:off x="2522525" y="2275284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</a:t>
            </a:r>
            <a:endParaRPr lang="en-US" sz="701" dirty="0"/>
          </a:p>
        </p:txBody>
      </p:sp>
      <p:sp>
        <p:nvSpPr>
          <p:cNvPr id="18" name="Text 15"/>
          <p:cNvSpPr/>
          <p:nvPr/>
        </p:nvSpPr>
        <p:spPr>
          <a:xfrm>
            <a:off x="2638276" y="2275284"/>
            <a:ext cx="636519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"assistant"</a:t>
            </a:r>
            <a:endParaRPr lang="en-US" sz="701" dirty="0"/>
          </a:p>
        </p:txBody>
      </p:sp>
      <p:sp>
        <p:nvSpPr>
          <p:cNvPr id="19" name="Text 16"/>
          <p:cNvSpPr/>
          <p:nvPr/>
        </p:nvSpPr>
        <p:spPr>
          <a:xfrm>
            <a:off x="3274795" y="2275284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,</a:t>
            </a:r>
            <a:endParaRPr lang="en-US" sz="701" dirty="0"/>
          </a:p>
        </p:txBody>
      </p:sp>
      <p:sp>
        <p:nvSpPr>
          <p:cNvPr id="20" name="Text 17"/>
          <p:cNvSpPr/>
          <p:nvPr/>
        </p:nvSpPr>
        <p:spPr>
          <a:xfrm>
            <a:off x="3390547" y="2275284"/>
            <a:ext cx="520796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"content"</a:t>
            </a:r>
            <a:endParaRPr lang="en-US" sz="701" dirty="0"/>
          </a:p>
        </p:txBody>
      </p:sp>
      <p:sp>
        <p:nvSpPr>
          <p:cNvPr id="21" name="Text 18"/>
          <p:cNvSpPr/>
          <p:nvPr/>
        </p:nvSpPr>
        <p:spPr>
          <a:xfrm>
            <a:off x="728663" y="2275284"/>
            <a:ext cx="4339968" cy="4321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 response.content})</a:t>
            </a:r>
            <a:endParaRPr lang="en-US" sz="701" dirty="0"/>
          </a:p>
        </p:txBody>
      </p:sp>
      <p:sp>
        <p:nvSpPr>
          <p:cNvPr id="22" name="Text 19"/>
          <p:cNvSpPr/>
          <p:nvPr/>
        </p:nvSpPr>
        <p:spPr>
          <a:xfrm>
            <a:off x="1191583" y="2575322"/>
            <a:ext cx="1562360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i="1" dirty="0">
                <a:solidFill>
                  <a:srgbClr val="999999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# 退出条件：模型不再需要调用工具</a:t>
            </a:r>
            <a:endParaRPr lang="en-US" sz="701" dirty="0"/>
          </a:p>
        </p:txBody>
      </p:sp>
      <p:sp>
        <p:nvSpPr>
          <p:cNvPr id="23" name="Text 20"/>
          <p:cNvSpPr/>
          <p:nvPr/>
        </p:nvSpPr>
        <p:spPr>
          <a:xfrm>
            <a:off x="1191583" y="2725341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58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if</a:t>
            </a:r>
            <a:endParaRPr lang="en-US" sz="658" dirty="0"/>
          </a:p>
        </p:txBody>
      </p:sp>
      <p:sp>
        <p:nvSpPr>
          <p:cNvPr id="24" name="Text 21"/>
          <p:cNvSpPr/>
          <p:nvPr/>
        </p:nvSpPr>
        <p:spPr>
          <a:xfrm>
            <a:off x="1307334" y="2725341"/>
            <a:ext cx="1446609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response.stop_reason !=</a:t>
            </a:r>
            <a:endParaRPr lang="en-US" sz="701" dirty="0"/>
          </a:p>
        </p:txBody>
      </p:sp>
      <p:sp>
        <p:nvSpPr>
          <p:cNvPr id="25" name="Text 22"/>
          <p:cNvSpPr/>
          <p:nvPr/>
        </p:nvSpPr>
        <p:spPr>
          <a:xfrm>
            <a:off x="2753944" y="2725341"/>
            <a:ext cx="578644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"tool_use"</a:t>
            </a:r>
            <a:endParaRPr lang="en-US" sz="701" dirty="0"/>
          </a:p>
        </p:txBody>
      </p:sp>
      <p:sp>
        <p:nvSpPr>
          <p:cNvPr id="26" name="Text 23"/>
          <p:cNvSpPr/>
          <p:nvPr/>
        </p:nvSpPr>
        <p:spPr>
          <a:xfrm>
            <a:off x="728663" y="2725341"/>
            <a:ext cx="2661800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</a:t>
            </a:r>
            <a:endParaRPr lang="en-US" sz="701" dirty="0"/>
          </a:p>
        </p:txBody>
      </p:sp>
      <p:sp>
        <p:nvSpPr>
          <p:cNvPr id="27" name="Text 24"/>
          <p:cNvSpPr/>
          <p:nvPr/>
        </p:nvSpPr>
        <p:spPr>
          <a:xfrm>
            <a:off x="1423057" y="2875359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58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return</a:t>
            </a:r>
            <a:endParaRPr lang="en-US" sz="658" dirty="0"/>
          </a:p>
        </p:txBody>
      </p:sp>
      <p:sp>
        <p:nvSpPr>
          <p:cNvPr id="28" name="Text 25"/>
          <p:cNvSpPr/>
          <p:nvPr/>
        </p:nvSpPr>
        <p:spPr>
          <a:xfrm>
            <a:off x="1191583" y="3175397"/>
            <a:ext cx="1176598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i="1" dirty="0">
                <a:solidFill>
                  <a:srgbClr val="999999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# 执行工具调用并收集结果</a:t>
            </a:r>
            <a:endParaRPr lang="en-US" sz="701" dirty="0"/>
          </a:p>
        </p:txBody>
      </p:sp>
      <p:sp>
        <p:nvSpPr>
          <p:cNvPr id="29" name="Text 26"/>
          <p:cNvSpPr/>
          <p:nvPr/>
        </p:nvSpPr>
        <p:spPr>
          <a:xfrm>
            <a:off x="728663" y="3325416"/>
            <a:ext cx="1157315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results = []</a:t>
            </a:r>
            <a:endParaRPr lang="en-US" sz="701" dirty="0"/>
          </a:p>
        </p:txBody>
      </p:sp>
      <p:sp>
        <p:nvSpPr>
          <p:cNvPr id="30" name="Text 27"/>
          <p:cNvSpPr/>
          <p:nvPr/>
        </p:nvSpPr>
        <p:spPr>
          <a:xfrm>
            <a:off x="1191583" y="3475434"/>
            <a:ext cx="173599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58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for</a:t>
            </a:r>
            <a:endParaRPr lang="en-US" sz="658" dirty="0"/>
          </a:p>
        </p:txBody>
      </p:sp>
      <p:sp>
        <p:nvSpPr>
          <p:cNvPr id="31" name="Text 28"/>
          <p:cNvSpPr/>
          <p:nvPr/>
        </p:nvSpPr>
        <p:spPr>
          <a:xfrm>
            <a:off x="1365182" y="3475434"/>
            <a:ext cx="405073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block</a:t>
            </a:r>
            <a:endParaRPr lang="en-US" sz="701" dirty="0"/>
          </a:p>
        </p:txBody>
      </p:sp>
      <p:sp>
        <p:nvSpPr>
          <p:cNvPr id="32" name="Text 29"/>
          <p:cNvSpPr/>
          <p:nvPr/>
        </p:nvSpPr>
        <p:spPr>
          <a:xfrm>
            <a:off x="1770255" y="3475434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58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in</a:t>
            </a:r>
            <a:endParaRPr lang="en-US" sz="658" dirty="0"/>
          </a:p>
        </p:txBody>
      </p:sp>
      <p:sp>
        <p:nvSpPr>
          <p:cNvPr id="33" name="Text 30"/>
          <p:cNvSpPr/>
          <p:nvPr/>
        </p:nvSpPr>
        <p:spPr>
          <a:xfrm>
            <a:off x="728663" y="3475434"/>
            <a:ext cx="2198908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response.content:</a:t>
            </a:r>
            <a:endParaRPr lang="en-US" sz="701" dirty="0"/>
          </a:p>
        </p:txBody>
      </p:sp>
      <p:sp>
        <p:nvSpPr>
          <p:cNvPr id="34" name="Text 31"/>
          <p:cNvSpPr/>
          <p:nvPr/>
        </p:nvSpPr>
        <p:spPr>
          <a:xfrm>
            <a:off x="1423057" y="3625453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58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if</a:t>
            </a:r>
            <a:endParaRPr lang="en-US" sz="658" dirty="0"/>
          </a:p>
        </p:txBody>
      </p:sp>
      <p:sp>
        <p:nvSpPr>
          <p:cNvPr id="35" name="Text 32"/>
          <p:cNvSpPr/>
          <p:nvPr/>
        </p:nvSpPr>
        <p:spPr>
          <a:xfrm>
            <a:off x="1538808" y="3625453"/>
            <a:ext cx="867966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block.type ==</a:t>
            </a:r>
            <a:endParaRPr lang="en-US" sz="701" dirty="0"/>
          </a:p>
        </p:txBody>
      </p:sp>
      <p:sp>
        <p:nvSpPr>
          <p:cNvPr id="36" name="Text 33"/>
          <p:cNvSpPr/>
          <p:nvPr/>
        </p:nvSpPr>
        <p:spPr>
          <a:xfrm>
            <a:off x="2406774" y="3625453"/>
            <a:ext cx="578644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"tool_use"</a:t>
            </a:r>
            <a:endParaRPr lang="en-US" sz="701" dirty="0"/>
          </a:p>
        </p:txBody>
      </p:sp>
      <p:sp>
        <p:nvSpPr>
          <p:cNvPr id="37" name="Text 34"/>
          <p:cNvSpPr/>
          <p:nvPr/>
        </p:nvSpPr>
        <p:spPr>
          <a:xfrm>
            <a:off x="728663" y="3625453"/>
            <a:ext cx="3761212" cy="4321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        output = TOOL_HANDLERS[block.name](**block.input)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        results.</a:t>
            </a:r>
            <a:endParaRPr lang="en-US" sz="701" dirty="0"/>
          </a:p>
        </p:txBody>
      </p:sp>
      <p:sp>
        <p:nvSpPr>
          <p:cNvPr id="38" name="Text 35"/>
          <p:cNvSpPr/>
          <p:nvPr/>
        </p:nvSpPr>
        <p:spPr>
          <a:xfrm>
            <a:off x="2117424" y="3925491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55CC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append</a:t>
            </a:r>
            <a:endParaRPr lang="en-US" sz="701" dirty="0"/>
          </a:p>
        </p:txBody>
      </p:sp>
      <p:sp>
        <p:nvSpPr>
          <p:cNvPr id="39" name="Text 36"/>
          <p:cNvSpPr/>
          <p:nvPr/>
        </p:nvSpPr>
        <p:spPr>
          <a:xfrm>
            <a:off x="728663" y="3925491"/>
            <a:ext cx="1851710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({</a:t>
            </a:r>
            <a:endParaRPr lang="en-US" sz="701" dirty="0"/>
          </a:p>
        </p:txBody>
      </p:sp>
      <p:sp>
        <p:nvSpPr>
          <p:cNvPr id="40" name="Text 37"/>
          <p:cNvSpPr/>
          <p:nvPr/>
        </p:nvSpPr>
        <p:spPr>
          <a:xfrm>
            <a:off x="1885950" y="4075509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"type"</a:t>
            </a:r>
            <a:endParaRPr lang="en-US" sz="701" dirty="0"/>
          </a:p>
        </p:txBody>
      </p:sp>
      <p:sp>
        <p:nvSpPr>
          <p:cNvPr id="41" name="Text 38"/>
          <p:cNvSpPr/>
          <p:nvPr/>
        </p:nvSpPr>
        <p:spPr>
          <a:xfrm>
            <a:off x="2233147" y="4075509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</a:t>
            </a:r>
            <a:endParaRPr lang="en-US" sz="701" dirty="0"/>
          </a:p>
        </p:txBody>
      </p:sp>
      <p:sp>
        <p:nvSpPr>
          <p:cNvPr id="42" name="Text 39"/>
          <p:cNvSpPr/>
          <p:nvPr/>
        </p:nvSpPr>
        <p:spPr>
          <a:xfrm>
            <a:off x="2348898" y="4075509"/>
            <a:ext cx="75224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"tool_result"</a:t>
            </a:r>
            <a:endParaRPr lang="en-US" sz="701" dirty="0"/>
          </a:p>
        </p:txBody>
      </p:sp>
      <p:sp>
        <p:nvSpPr>
          <p:cNvPr id="43" name="Text 40"/>
          <p:cNvSpPr/>
          <p:nvPr/>
        </p:nvSpPr>
        <p:spPr>
          <a:xfrm>
            <a:off x="728663" y="4075509"/>
            <a:ext cx="2430354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,</a:t>
            </a:r>
            <a:endParaRPr lang="en-US" sz="701" dirty="0"/>
          </a:p>
        </p:txBody>
      </p:sp>
      <p:sp>
        <p:nvSpPr>
          <p:cNvPr id="44" name="Text 41"/>
          <p:cNvSpPr/>
          <p:nvPr/>
        </p:nvSpPr>
        <p:spPr>
          <a:xfrm>
            <a:off x="1885950" y="4225528"/>
            <a:ext cx="75224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"tool_use_id"</a:t>
            </a:r>
            <a:endParaRPr lang="en-US" sz="701" dirty="0"/>
          </a:p>
        </p:txBody>
      </p:sp>
      <p:sp>
        <p:nvSpPr>
          <p:cNvPr id="45" name="Text 42"/>
          <p:cNvSpPr/>
          <p:nvPr/>
        </p:nvSpPr>
        <p:spPr>
          <a:xfrm>
            <a:off x="728663" y="4225528"/>
            <a:ext cx="2546049" cy="282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 block.id,</a:t>
            </a:r>
            <a:endParaRPr lang="en-US" sz="701" dirty="0"/>
          </a:p>
        </p:txBody>
      </p:sp>
      <p:sp>
        <p:nvSpPr>
          <p:cNvPr id="46" name="Text 43"/>
          <p:cNvSpPr/>
          <p:nvPr/>
        </p:nvSpPr>
        <p:spPr>
          <a:xfrm>
            <a:off x="1885950" y="4375547"/>
            <a:ext cx="520796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"content"</a:t>
            </a:r>
            <a:endParaRPr lang="en-US" sz="701" dirty="0"/>
          </a:p>
        </p:txBody>
      </p:sp>
      <p:sp>
        <p:nvSpPr>
          <p:cNvPr id="47" name="Text 44"/>
          <p:cNvSpPr/>
          <p:nvPr/>
        </p:nvSpPr>
        <p:spPr>
          <a:xfrm>
            <a:off x="728663" y="4375547"/>
            <a:ext cx="2198880" cy="4321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 output,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        })</a:t>
            </a:r>
            <a:endParaRPr lang="en-US" sz="701" dirty="0"/>
          </a:p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    messages.</a:t>
            </a:r>
            <a:endParaRPr lang="en-US" sz="701" dirty="0"/>
          </a:p>
        </p:txBody>
      </p:sp>
      <p:sp>
        <p:nvSpPr>
          <p:cNvPr id="48" name="Text 45"/>
          <p:cNvSpPr/>
          <p:nvPr/>
        </p:nvSpPr>
        <p:spPr>
          <a:xfrm>
            <a:off x="1712379" y="4675584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55CC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append</a:t>
            </a:r>
            <a:endParaRPr lang="en-US" sz="701" dirty="0"/>
          </a:p>
        </p:txBody>
      </p:sp>
      <p:sp>
        <p:nvSpPr>
          <p:cNvPr id="49" name="Text 46"/>
          <p:cNvSpPr/>
          <p:nvPr/>
        </p:nvSpPr>
        <p:spPr>
          <a:xfrm>
            <a:off x="2059577" y="4675584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({</a:t>
            </a:r>
            <a:endParaRPr lang="en-US" sz="701" dirty="0"/>
          </a:p>
        </p:txBody>
      </p:sp>
      <p:sp>
        <p:nvSpPr>
          <p:cNvPr id="50" name="Text 47"/>
          <p:cNvSpPr/>
          <p:nvPr/>
        </p:nvSpPr>
        <p:spPr>
          <a:xfrm>
            <a:off x="2175328" y="4675584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"role"</a:t>
            </a:r>
            <a:endParaRPr lang="en-US" sz="701" dirty="0"/>
          </a:p>
        </p:txBody>
      </p:sp>
      <p:sp>
        <p:nvSpPr>
          <p:cNvPr id="51" name="Text 48"/>
          <p:cNvSpPr/>
          <p:nvPr/>
        </p:nvSpPr>
        <p:spPr>
          <a:xfrm>
            <a:off x="2522525" y="4675584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</a:t>
            </a:r>
            <a:endParaRPr lang="en-US" sz="701" dirty="0"/>
          </a:p>
        </p:txBody>
      </p:sp>
      <p:sp>
        <p:nvSpPr>
          <p:cNvPr id="52" name="Text 49"/>
          <p:cNvSpPr/>
          <p:nvPr/>
        </p:nvSpPr>
        <p:spPr>
          <a:xfrm>
            <a:off x="2638276" y="4675584"/>
            <a:ext cx="347197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"user"</a:t>
            </a:r>
            <a:endParaRPr lang="en-US" sz="701" dirty="0"/>
          </a:p>
        </p:txBody>
      </p:sp>
      <p:sp>
        <p:nvSpPr>
          <p:cNvPr id="53" name="Text 50"/>
          <p:cNvSpPr/>
          <p:nvPr/>
        </p:nvSpPr>
        <p:spPr>
          <a:xfrm>
            <a:off x="2985474" y="4675584"/>
            <a:ext cx="115751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,</a:t>
            </a:r>
            <a:endParaRPr lang="en-US" sz="701" dirty="0"/>
          </a:p>
        </p:txBody>
      </p:sp>
      <p:sp>
        <p:nvSpPr>
          <p:cNvPr id="54" name="Text 51"/>
          <p:cNvSpPr/>
          <p:nvPr/>
        </p:nvSpPr>
        <p:spPr>
          <a:xfrm>
            <a:off x="3101225" y="4675584"/>
            <a:ext cx="520796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"content"</a:t>
            </a:r>
            <a:endParaRPr lang="en-US" sz="701" dirty="0"/>
          </a:p>
        </p:txBody>
      </p:sp>
      <p:sp>
        <p:nvSpPr>
          <p:cNvPr id="55" name="Text 52"/>
          <p:cNvSpPr/>
          <p:nvPr/>
        </p:nvSpPr>
        <p:spPr>
          <a:xfrm>
            <a:off x="3622021" y="4675584"/>
            <a:ext cx="636519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01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: results})</a:t>
            </a:r>
            <a:endParaRPr lang="en-US" sz="701" dirty="0"/>
          </a:p>
        </p:txBody>
      </p:sp>
      <p:sp>
        <p:nvSpPr>
          <p:cNvPr id="56" name="Shape 53"/>
          <p:cNvSpPr/>
          <p:nvPr/>
        </p:nvSpPr>
        <p:spPr>
          <a:xfrm>
            <a:off x="5577846" y="1057275"/>
            <a:ext cx="2994654" cy="755452"/>
          </a:xfrm>
          <a:prstGeom prst="rect">
            <a:avLst/>
          </a:prstGeom>
          <a:solidFill>
            <a:srgbClr val="FFFFFF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5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433" y="1184970"/>
            <a:ext cx="121444" cy="121444"/>
          </a:xfrm>
          <a:prstGeom prst="rect">
            <a:avLst/>
          </a:prstGeom>
        </p:spPr>
      </p:pic>
      <p:sp>
        <p:nvSpPr>
          <p:cNvPr id="58" name="Text 54"/>
          <p:cNvSpPr/>
          <p:nvPr/>
        </p:nvSpPr>
        <p:spPr>
          <a:xfrm>
            <a:off x="5899314" y="1157288"/>
            <a:ext cx="728663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模型驱动循环</a:t>
            </a:r>
            <a:endParaRPr lang="en-US" sz="834" dirty="0"/>
          </a:p>
        </p:txBody>
      </p:sp>
      <p:sp>
        <p:nvSpPr>
          <p:cNvPr id="59" name="Text 55"/>
          <p:cNvSpPr/>
          <p:nvPr/>
        </p:nvSpPr>
        <p:spPr>
          <a:xfrm>
            <a:off x="5706433" y="1384102"/>
            <a:ext cx="273747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模型决定何时调用工具、何时停止。代码只是忠实地执行模型的要求，并将结果反馈给模型。</a:t>
            </a:r>
            <a:endParaRPr lang="en-US" sz="727" dirty="0"/>
          </a:p>
        </p:txBody>
      </p:sp>
      <p:sp>
        <p:nvSpPr>
          <p:cNvPr id="60" name="Shape 56"/>
          <p:cNvSpPr/>
          <p:nvPr/>
        </p:nvSpPr>
        <p:spPr>
          <a:xfrm>
            <a:off x="5577846" y="1898452"/>
            <a:ext cx="2994654" cy="755452"/>
          </a:xfrm>
          <a:prstGeom prst="rect">
            <a:avLst/>
          </a:prstGeom>
          <a:solidFill>
            <a:srgbClr val="FFFFFF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6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433" y="2026146"/>
            <a:ext cx="121444" cy="121444"/>
          </a:xfrm>
          <a:prstGeom prst="rect">
            <a:avLst/>
          </a:prstGeom>
        </p:spPr>
      </p:pic>
      <p:sp>
        <p:nvSpPr>
          <p:cNvPr id="62" name="Text 57"/>
          <p:cNvSpPr/>
          <p:nvPr/>
        </p:nvSpPr>
        <p:spPr>
          <a:xfrm>
            <a:off x="5899314" y="1998464"/>
            <a:ext cx="1271588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stop_reason 控制退出</a:t>
            </a:r>
            <a:endParaRPr lang="en-US" sz="834" dirty="0"/>
          </a:p>
        </p:txBody>
      </p:sp>
      <p:sp>
        <p:nvSpPr>
          <p:cNvPr id="63" name="Text 58"/>
          <p:cNvSpPr/>
          <p:nvPr/>
        </p:nvSpPr>
        <p:spPr>
          <a:xfrm>
            <a:off x="5706433" y="2225278"/>
            <a:ext cx="273747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当模型认为任务已完成，不再输出工具调用请求时，循环自然终止。没有复杂的硬编码路由。</a:t>
            </a:r>
            <a:endParaRPr lang="en-US" sz="727" dirty="0"/>
          </a:p>
        </p:txBody>
      </p:sp>
      <p:sp>
        <p:nvSpPr>
          <p:cNvPr id="64" name="Shape 59"/>
          <p:cNvSpPr/>
          <p:nvPr/>
        </p:nvSpPr>
        <p:spPr>
          <a:xfrm>
            <a:off x="5577846" y="2739628"/>
            <a:ext cx="2994654" cy="755452"/>
          </a:xfrm>
          <a:prstGeom prst="rect">
            <a:avLst/>
          </a:prstGeom>
          <a:solidFill>
            <a:srgbClr val="FFFFFF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6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433" y="2867323"/>
            <a:ext cx="151805" cy="121444"/>
          </a:xfrm>
          <a:prstGeom prst="rect">
            <a:avLst/>
          </a:prstGeom>
        </p:spPr>
      </p:pic>
      <p:sp>
        <p:nvSpPr>
          <p:cNvPr id="66" name="Text 60"/>
          <p:cNvSpPr/>
          <p:nvPr/>
        </p:nvSpPr>
        <p:spPr>
          <a:xfrm>
            <a:off x="5929675" y="2839641"/>
            <a:ext cx="1034058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tool_use 驱动执行</a:t>
            </a:r>
            <a:endParaRPr lang="en-US" sz="834" dirty="0"/>
          </a:p>
        </p:txBody>
      </p:sp>
      <p:sp>
        <p:nvSpPr>
          <p:cNvPr id="67" name="Text 61"/>
          <p:cNvSpPr/>
          <p:nvPr/>
        </p:nvSpPr>
        <p:spPr>
          <a:xfrm>
            <a:off x="5706433" y="3066455"/>
            <a:ext cx="273747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解析模型输出的工具调用块，执行本地函数，并将结果作为 user 角色反馈，形成闭环。</a:t>
            </a:r>
            <a:endParaRPr lang="en-US" sz="727" dirty="0"/>
          </a:p>
        </p:txBody>
      </p:sp>
      <p:sp>
        <p:nvSpPr>
          <p:cNvPr id="68" name="Shape 62"/>
          <p:cNvSpPr/>
          <p:nvPr/>
        </p:nvSpPr>
        <p:spPr>
          <a:xfrm>
            <a:off x="5577846" y="4564856"/>
            <a:ext cx="2994654" cy="383977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69" name="Text 63"/>
          <p:cNvSpPr/>
          <p:nvPr/>
        </p:nvSpPr>
        <p:spPr>
          <a:xfrm>
            <a:off x="5577846" y="4564856"/>
            <a:ext cx="2994654" cy="383977"/>
          </a:xfrm>
          <a:prstGeom prst="rect">
            <a:avLst/>
          </a:prstGeom>
          <a:noFill/>
          <a:ln/>
        </p:spPr>
        <p:txBody>
          <a:bodyPr wrap="square" lIns="136017" tIns="136017" rIns="136017" bIns="136017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"One loop &amp; Bash is all you need."</a:t>
            </a:r>
            <a:endParaRPr lang="en-US" sz="885" dirty="0"/>
          </a:p>
        </p:txBody>
      </p:sp>
      <p:sp>
        <p:nvSpPr>
          <p:cNvPr id="70" name="Text 64"/>
          <p:cNvSpPr/>
          <p:nvPr/>
        </p:nvSpPr>
        <p:spPr>
          <a:xfrm>
            <a:off x="7650956" y="4814888"/>
            <a:ext cx="921544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 / AGENT LOOP</a:t>
            </a:r>
            <a:endParaRPr lang="en-US" sz="734" dirty="0"/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9D274D83-EF16-1FED-23F8-2756EA424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055" y="-21998"/>
            <a:ext cx="9166942" cy="51654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工具系统：给 Agent 打造一双手</a:t>
            </a:r>
            <a:endParaRPr lang="en-US" sz="1912" dirty="0"/>
          </a:p>
        </p:txBody>
      </p:sp>
      <p:sp>
        <p:nvSpPr>
          <p:cNvPr id="4" name="Shape 1"/>
          <p:cNvSpPr/>
          <p:nvPr/>
        </p:nvSpPr>
        <p:spPr>
          <a:xfrm>
            <a:off x="571500" y="1057275"/>
            <a:ext cx="8001000" cy="455414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206401"/>
            <a:ext cx="196453" cy="157163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206" y="1224260"/>
            <a:ext cx="121444" cy="12144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15088" y="1196578"/>
            <a:ext cx="364331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原子化</a:t>
            </a:r>
            <a:endParaRPr lang="en-US" sz="834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869" y="1224260"/>
            <a:ext cx="121444" cy="12144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143750" y="1196578"/>
            <a:ext cx="364331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可组合</a:t>
            </a:r>
            <a:endParaRPr lang="en-US" sz="834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531" y="1224260"/>
            <a:ext cx="107156" cy="121444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858125" y="1196578"/>
            <a:ext cx="485775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描述清晰</a:t>
            </a:r>
            <a:endParaRPr lang="en-US" sz="834" dirty="0"/>
          </a:p>
        </p:txBody>
      </p:sp>
      <p:sp>
        <p:nvSpPr>
          <p:cNvPr id="13" name="Shape 6"/>
          <p:cNvSpPr/>
          <p:nvPr/>
        </p:nvSpPr>
        <p:spPr>
          <a:xfrm>
            <a:off x="571500" y="1655564"/>
            <a:ext cx="2600325" cy="1178719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4" name="Shape 7"/>
          <p:cNvSpPr/>
          <p:nvPr/>
        </p:nvSpPr>
        <p:spPr>
          <a:xfrm>
            <a:off x="571500" y="1655564"/>
            <a:ext cx="42863" cy="1178719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5" name="Shape 8"/>
          <p:cNvSpPr/>
          <p:nvPr/>
        </p:nvSpPr>
        <p:spPr>
          <a:xfrm>
            <a:off x="714375" y="1769864"/>
            <a:ext cx="242888" cy="242888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5" y="1834158"/>
            <a:ext cx="128588" cy="11430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042988" y="1813620"/>
            <a:ext cx="89475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FILESYSTEM</a:t>
            </a:r>
            <a:endParaRPr lang="en-US" sz="885" dirty="0"/>
          </a:p>
        </p:txBody>
      </p:sp>
      <p:sp>
        <p:nvSpPr>
          <p:cNvPr id="18" name="Text 10"/>
          <p:cNvSpPr/>
          <p:nvPr/>
        </p:nvSpPr>
        <p:spPr>
          <a:xfrm>
            <a:off x="714375" y="2084189"/>
            <a:ext cx="231457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提供对本地文件系统的读写和修改能力，是代码编辑的基础。</a:t>
            </a:r>
            <a:endParaRPr lang="en-US" sz="727" dirty="0"/>
          </a:p>
        </p:txBody>
      </p:sp>
      <p:sp>
        <p:nvSpPr>
          <p:cNvPr id="19" name="Shape 11"/>
          <p:cNvSpPr/>
          <p:nvPr/>
        </p:nvSpPr>
        <p:spPr>
          <a:xfrm>
            <a:off x="714375" y="2455664"/>
            <a:ext cx="2314575" cy="264319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</p:sp>
      <p:sp>
        <p:nvSpPr>
          <p:cNvPr id="20" name="Text 12"/>
          <p:cNvSpPr/>
          <p:nvPr/>
        </p:nvSpPr>
        <p:spPr>
          <a:xfrm>
            <a:off x="714375" y="2455664"/>
            <a:ext cx="2314575" cy="264319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read_file, write_file, edit_file</a:t>
            </a:r>
            <a:endParaRPr lang="en-US" sz="727" dirty="0"/>
          </a:p>
        </p:txBody>
      </p:sp>
      <p:sp>
        <p:nvSpPr>
          <p:cNvPr id="21" name="Shape 13"/>
          <p:cNvSpPr/>
          <p:nvPr/>
        </p:nvSpPr>
        <p:spPr>
          <a:xfrm>
            <a:off x="3271838" y="1655564"/>
            <a:ext cx="2600325" cy="1164431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2" name="Shape 14"/>
          <p:cNvSpPr/>
          <p:nvPr/>
        </p:nvSpPr>
        <p:spPr>
          <a:xfrm>
            <a:off x="3271838" y="1655564"/>
            <a:ext cx="42863" cy="1164431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3" name="Shape 15"/>
          <p:cNvSpPr/>
          <p:nvPr/>
        </p:nvSpPr>
        <p:spPr>
          <a:xfrm>
            <a:off x="3414713" y="1769864"/>
            <a:ext cx="242888" cy="242888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1863" y="1834158"/>
            <a:ext cx="128588" cy="11430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3743325" y="1813620"/>
            <a:ext cx="60186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SYSTEM</a:t>
            </a:r>
            <a:endParaRPr lang="en-US" sz="885" dirty="0"/>
          </a:p>
        </p:txBody>
      </p:sp>
      <p:sp>
        <p:nvSpPr>
          <p:cNvPr id="26" name="Text 17"/>
          <p:cNvSpPr/>
          <p:nvPr/>
        </p:nvSpPr>
        <p:spPr>
          <a:xfrm>
            <a:off x="3414713" y="2084189"/>
            <a:ext cx="2314575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执行终端命令，运行测试、安装依赖、启动服务。</a:t>
            </a:r>
            <a:endParaRPr lang="en-US" sz="727" dirty="0"/>
          </a:p>
        </p:txBody>
      </p:sp>
      <p:sp>
        <p:nvSpPr>
          <p:cNvPr id="27" name="Shape 18"/>
          <p:cNvSpPr/>
          <p:nvPr/>
        </p:nvSpPr>
        <p:spPr>
          <a:xfrm>
            <a:off x="3414713" y="2305645"/>
            <a:ext cx="2314575" cy="264319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8" name="Text 19"/>
          <p:cNvSpPr/>
          <p:nvPr/>
        </p:nvSpPr>
        <p:spPr>
          <a:xfrm>
            <a:off x="3414713" y="2305645"/>
            <a:ext cx="2314575" cy="248658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 err="1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bash_execute</a:t>
            </a:r>
            <a:endParaRPr lang="en-US" sz="727" dirty="0"/>
          </a:p>
        </p:txBody>
      </p:sp>
      <p:sp>
        <p:nvSpPr>
          <p:cNvPr id="29" name="Shape 20"/>
          <p:cNvSpPr/>
          <p:nvPr/>
        </p:nvSpPr>
        <p:spPr>
          <a:xfrm>
            <a:off x="5972175" y="1655564"/>
            <a:ext cx="2600325" cy="1164431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0" name="Shape 21"/>
          <p:cNvSpPr/>
          <p:nvPr/>
        </p:nvSpPr>
        <p:spPr>
          <a:xfrm>
            <a:off x="5972175" y="1655564"/>
            <a:ext cx="42863" cy="1164431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1" name="Shape 22"/>
          <p:cNvSpPr/>
          <p:nvPr/>
        </p:nvSpPr>
        <p:spPr>
          <a:xfrm>
            <a:off x="6115050" y="1769864"/>
            <a:ext cx="242888" cy="242888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9344" y="1834158"/>
            <a:ext cx="114300" cy="114300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6443663" y="1813620"/>
            <a:ext cx="58757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SEARCH</a:t>
            </a:r>
            <a:endParaRPr lang="en-US" sz="885" dirty="0"/>
          </a:p>
        </p:txBody>
      </p:sp>
      <p:sp>
        <p:nvSpPr>
          <p:cNvPr id="34" name="Text 24"/>
          <p:cNvSpPr/>
          <p:nvPr/>
        </p:nvSpPr>
        <p:spPr>
          <a:xfrm>
            <a:off x="6115050" y="2084189"/>
            <a:ext cx="2314575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在庞大的代码库中快速定位文件和代码片段。</a:t>
            </a:r>
            <a:endParaRPr lang="en-US" sz="727" dirty="0"/>
          </a:p>
        </p:txBody>
      </p:sp>
      <p:sp>
        <p:nvSpPr>
          <p:cNvPr id="35" name="Shape 25"/>
          <p:cNvSpPr/>
          <p:nvPr/>
        </p:nvSpPr>
        <p:spPr>
          <a:xfrm>
            <a:off x="6115050" y="2305645"/>
            <a:ext cx="2314575" cy="264319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6" name="Text 26"/>
          <p:cNvSpPr/>
          <p:nvPr/>
        </p:nvSpPr>
        <p:spPr>
          <a:xfrm>
            <a:off x="6115050" y="2305645"/>
            <a:ext cx="2314575" cy="248658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glob, grep, *</a:t>
            </a:r>
            <a:r>
              <a:rPr lang="en-US" sz="727" dirty="0" err="1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semantic_search</a:t>
            </a:r>
            <a:endParaRPr lang="en-US" sz="727" dirty="0"/>
          </a:p>
        </p:txBody>
      </p:sp>
      <p:sp>
        <p:nvSpPr>
          <p:cNvPr id="37" name="Shape 27"/>
          <p:cNvSpPr/>
          <p:nvPr/>
        </p:nvSpPr>
        <p:spPr>
          <a:xfrm>
            <a:off x="571500" y="2920008"/>
            <a:ext cx="2600325" cy="1178719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8" name="Shape 28"/>
          <p:cNvSpPr/>
          <p:nvPr/>
        </p:nvSpPr>
        <p:spPr>
          <a:xfrm>
            <a:off x="571500" y="2920008"/>
            <a:ext cx="42863" cy="1178719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9" name="Shape 29"/>
          <p:cNvSpPr/>
          <p:nvPr/>
        </p:nvSpPr>
        <p:spPr>
          <a:xfrm>
            <a:off x="714375" y="3034308"/>
            <a:ext cx="242888" cy="242888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381" y="3098602"/>
            <a:ext cx="142875" cy="114300"/>
          </a:xfrm>
          <a:prstGeom prst="rect">
            <a:avLst/>
          </a:prstGeom>
        </p:spPr>
      </p:pic>
      <p:sp>
        <p:nvSpPr>
          <p:cNvPr id="41" name="Text 30"/>
          <p:cNvSpPr/>
          <p:nvPr/>
        </p:nvSpPr>
        <p:spPr>
          <a:xfrm>
            <a:off x="1042988" y="3078063"/>
            <a:ext cx="49113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</a:t>
            </a:r>
            <a:endParaRPr lang="en-US" sz="885" dirty="0"/>
          </a:p>
        </p:txBody>
      </p:sp>
      <p:sp>
        <p:nvSpPr>
          <p:cNvPr id="42" name="Text 31"/>
          <p:cNvSpPr/>
          <p:nvPr/>
        </p:nvSpPr>
        <p:spPr>
          <a:xfrm>
            <a:off x="714375" y="3348633"/>
            <a:ext cx="2314575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派生子智能体处理特定任务，或进行任务板的管理。</a:t>
            </a:r>
            <a:endParaRPr lang="en-US" sz="727" dirty="0"/>
          </a:p>
        </p:txBody>
      </p:sp>
      <p:sp>
        <p:nvSpPr>
          <p:cNvPr id="43" name="Shape 32"/>
          <p:cNvSpPr/>
          <p:nvPr/>
        </p:nvSpPr>
        <p:spPr>
          <a:xfrm>
            <a:off x="714375" y="3570089"/>
            <a:ext cx="2314575" cy="264319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</p:sp>
      <p:sp>
        <p:nvSpPr>
          <p:cNvPr id="44" name="Text 33"/>
          <p:cNvSpPr/>
          <p:nvPr/>
        </p:nvSpPr>
        <p:spPr>
          <a:xfrm>
            <a:off x="714375" y="3570089"/>
            <a:ext cx="2314575" cy="248658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Subagent</a:t>
            </a:r>
            <a:r>
              <a:rPr lang="zh-CN" alt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（</a:t>
            </a:r>
            <a:r>
              <a:rPr lang="en-US" altLang="zh-CN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Agent</a:t>
            </a:r>
            <a:r>
              <a:rPr lang="zh-CN" alt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altLang="zh-CN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as</a:t>
            </a:r>
            <a:r>
              <a:rPr lang="zh-CN" alt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altLang="zh-CN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task</a:t>
            </a:r>
            <a:r>
              <a:rPr lang="zh-CN" alt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）</a:t>
            </a:r>
            <a:endParaRPr lang="en-US" sz="727" dirty="0"/>
          </a:p>
        </p:txBody>
      </p:sp>
      <p:sp>
        <p:nvSpPr>
          <p:cNvPr id="45" name="Shape 34"/>
          <p:cNvSpPr/>
          <p:nvPr/>
        </p:nvSpPr>
        <p:spPr>
          <a:xfrm>
            <a:off x="3271838" y="2920008"/>
            <a:ext cx="2600325" cy="1178719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46" name="Shape 35"/>
          <p:cNvSpPr/>
          <p:nvPr/>
        </p:nvSpPr>
        <p:spPr>
          <a:xfrm>
            <a:off x="3271838" y="2920008"/>
            <a:ext cx="42863" cy="1178719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7" name="Shape 36"/>
          <p:cNvSpPr/>
          <p:nvPr/>
        </p:nvSpPr>
        <p:spPr>
          <a:xfrm>
            <a:off x="3414713" y="3034308"/>
            <a:ext cx="242888" cy="242888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48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9006" y="3098602"/>
            <a:ext cx="114300" cy="114300"/>
          </a:xfrm>
          <a:prstGeom prst="rect">
            <a:avLst/>
          </a:prstGeom>
        </p:spPr>
      </p:pic>
      <p:sp>
        <p:nvSpPr>
          <p:cNvPr id="49" name="Text 37"/>
          <p:cNvSpPr/>
          <p:nvPr/>
        </p:nvSpPr>
        <p:spPr>
          <a:xfrm>
            <a:off x="3743325" y="3078063"/>
            <a:ext cx="73223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NETWORK</a:t>
            </a:r>
            <a:endParaRPr lang="en-US" sz="885" dirty="0"/>
          </a:p>
        </p:txBody>
      </p:sp>
      <p:sp>
        <p:nvSpPr>
          <p:cNvPr id="50" name="Text 38"/>
          <p:cNvSpPr/>
          <p:nvPr/>
        </p:nvSpPr>
        <p:spPr>
          <a:xfrm>
            <a:off x="3414713" y="3348633"/>
            <a:ext cx="231457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发起 HTTP 请求，获取外部 API 数据或查阅在线文档。</a:t>
            </a:r>
            <a:endParaRPr lang="en-US" sz="727" dirty="0"/>
          </a:p>
        </p:txBody>
      </p:sp>
      <p:sp>
        <p:nvSpPr>
          <p:cNvPr id="51" name="Shape 39"/>
          <p:cNvSpPr/>
          <p:nvPr/>
        </p:nvSpPr>
        <p:spPr>
          <a:xfrm>
            <a:off x="3414713" y="3720108"/>
            <a:ext cx="2314575" cy="264319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</p:sp>
      <p:sp>
        <p:nvSpPr>
          <p:cNvPr id="52" name="Text 40"/>
          <p:cNvSpPr/>
          <p:nvPr/>
        </p:nvSpPr>
        <p:spPr>
          <a:xfrm>
            <a:off x="3414713" y="3720108"/>
            <a:ext cx="2314575" cy="248658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 err="1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search_page</a:t>
            </a:r>
            <a:r>
              <a:rPr lang="en-US" sz="727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, </a:t>
            </a:r>
            <a:r>
              <a:rPr lang="en-US" sz="727" dirty="0" err="1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fetch_page</a:t>
            </a:r>
            <a:endParaRPr lang="en-US" sz="727" dirty="0"/>
          </a:p>
        </p:txBody>
      </p:sp>
      <p:sp>
        <p:nvSpPr>
          <p:cNvPr id="53" name="Shape 41"/>
          <p:cNvSpPr/>
          <p:nvPr/>
        </p:nvSpPr>
        <p:spPr>
          <a:xfrm>
            <a:off x="5972175" y="2920008"/>
            <a:ext cx="2600325" cy="1178719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54" name="Shape 42"/>
          <p:cNvSpPr/>
          <p:nvPr/>
        </p:nvSpPr>
        <p:spPr>
          <a:xfrm>
            <a:off x="5972175" y="2920008"/>
            <a:ext cx="42863" cy="1178719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55" name="Shape 43"/>
          <p:cNvSpPr/>
          <p:nvPr/>
        </p:nvSpPr>
        <p:spPr>
          <a:xfrm>
            <a:off x="6115050" y="3034308"/>
            <a:ext cx="242888" cy="242888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56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3631" y="3098602"/>
            <a:ext cx="85725" cy="114300"/>
          </a:xfrm>
          <a:prstGeom prst="rect">
            <a:avLst/>
          </a:prstGeom>
        </p:spPr>
      </p:pic>
      <p:sp>
        <p:nvSpPr>
          <p:cNvPr id="57" name="Text 44"/>
          <p:cNvSpPr/>
          <p:nvPr/>
        </p:nvSpPr>
        <p:spPr>
          <a:xfrm>
            <a:off x="6443663" y="3078063"/>
            <a:ext cx="3250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MCP</a:t>
            </a:r>
            <a:endParaRPr lang="en-US" sz="885" dirty="0"/>
          </a:p>
        </p:txBody>
      </p:sp>
      <p:sp>
        <p:nvSpPr>
          <p:cNvPr id="58" name="Text 45"/>
          <p:cNvSpPr/>
          <p:nvPr/>
        </p:nvSpPr>
        <p:spPr>
          <a:xfrm>
            <a:off x="6115050" y="3348633"/>
            <a:ext cx="231457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 Context Protocol 集成，无缝接入第三方工具生态。</a:t>
            </a:r>
            <a:endParaRPr lang="en-US" sz="727" dirty="0"/>
          </a:p>
        </p:txBody>
      </p:sp>
      <p:sp>
        <p:nvSpPr>
          <p:cNvPr id="59" name="Shape 46"/>
          <p:cNvSpPr/>
          <p:nvPr/>
        </p:nvSpPr>
        <p:spPr>
          <a:xfrm>
            <a:off x="6115050" y="3720108"/>
            <a:ext cx="2314575" cy="264319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</p:sp>
      <p:sp>
        <p:nvSpPr>
          <p:cNvPr id="60" name="Text 47"/>
          <p:cNvSpPr/>
          <p:nvPr/>
        </p:nvSpPr>
        <p:spPr>
          <a:xfrm>
            <a:off x="6115050" y="3720108"/>
            <a:ext cx="2314575" cy="248658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 err="1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mcp_xxx</a:t>
            </a:r>
            <a:endParaRPr lang="en-US" sz="727" dirty="0">
              <a:solidFill>
                <a:srgbClr val="FF6A00"/>
              </a:solidFill>
              <a:latin typeface="monospace" pitchFamily="34" charset="0"/>
              <a:ea typeface="monospace" pitchFamily="34" charset="-122"/>
              <a:cs typeface="monospace" pitchFamily="34" charset="-120"/>
            </a:endParaRPr>
          </a:p>
        </p:txBody>
      </p:sp>
      <p:sp>
        <p:nvSpPr>
          <p:cNvPr id="61" name="Text 48"/>
          <p:cNvSpPr/>
          <p:nvPr/>
        </p:nvSpPr>
        <p:spPr>
          <a:xfrm>
            <a:off x="7975997" y="4814888"/>
            <a:ext cx="596503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 / TOOLS</a:t>
            </a:r>
            <a:endParaRPr lang="en-US" sz="7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293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2612895" cy="2907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 主流大模型特性图谱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32197" y="860822"/>
            <a:ext cx="1424118" cy="314325"/>
          </a:xfrm>
          <a:prstGeom prst="rect">
            <a:avLst/>
          </a:prstGeom>
          <a:solidFill>
            <a:srgbClr val="E5E5E5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432197" y="860822"/>
            <a:ext cx="142411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模型与版本</a:t>
            </a:r>
            <a:endParaRPr lang="en-US" sz="784" dirty="0"/>
          </a:p>
        </p:txBody>
      </p:sp>
      <p:sp>
        <p:nvSpPr>
          <p:cNvPr id="7" name="Shape 3"/>
          <p:cNvSpPr/>
          <p:nvPr/>
        </p:nvSpPr>
        <p:spPr>
          <a:xfrm>
            <a:off x="1856315" y="860822"/>
            <a:ext cx="916744" cy="314325"/>
          </a:xfrm>
          <a:prstGeom prst="rect">
            <a:avLst/>
          </a:prstGeom>
          <a:solidFill>
            <a:srgbClr val="E5E5E5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856315" y="860822"/>
            <a:ext cx="916744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输入侧价格</a:t>
            </a:r>
            <a:endParaRPr lang="en-US" sz="784" dirty="0"/>
          </a:p>
        </p:txBody>
      </p:sp>
      <p:sp>
        <p:nvSpPr>
          <p:cNvPr id="9" name="Shape 5"/>
          <p:cNvSpPr/>
          <p:nvPr/>
        </p:nvSpPr>
        <p:spPr>
          <a:xfrm>
            <a:off x="2773059" y="860822"/>
            <a:ext cx="997307" cy="314325"/>
          </a:xfrm>
          <a:prstGeom prst="rect">
            <a:avLst/>
          </a:prstGeom>
          <a:solidFill>
            <a:srgbClr val="E5E5E5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773059" y="860822"/>
            <a:ext cx="997307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输出侧价格</a:t>
            </a:r>
            <a:endParaRPr lang="en-US" sz="784" dirty="0"/>
          </a:p>
        </p:txBody>
      </p:sp>
      <p:sp>
        <p:nvSpPr>
          <p:cNvPr id="11" name="Shape 7"/>
          <p:cNvSpPr/>
          <p:nvPr/>
        </p:nvSpPr>
        <p:spPr>
          <a:xfrm>
            <a:off x="3770365" y="860822"/>
            <a:ext cx="1855338" cy="314325"/>
          </a:xfrm>
          <a:prstGeom prst="rect">
            <a:avLst/>
          </a:prstGeom>
          <a:solidFill>
            <a:srgbClr val="E5E5E5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3770365" y="860822"/>
            <a:ext cx="185533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系统编排定位</a:t>
            </a:r>
            <a:endParaRPr lang="en-US" sz="784" dirty="0"/>
          </a:p>
        </p:txBody>
      </p:sp>
      <p:sp>
        <p:nvSpPr>
          <p:cNvPr id="13" name="Shape 9"/>
          <p:cNvSpPr/>
          <p:nvPr/>
        </p:nvSpPr>
        <p:spPr>
          <a:xfrm>
            <a:off x="432197" y="1168003"/>
            <a:ext cx="1424118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32197" y="1168003"/>
            <a:ext cx="142411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 4.6 Opus</a:t>
            </a:r>
            <a:endParaRPr lang="en-US" sz="834" dirty="0"/>
          </a:p>
        </p:txBody>
      </p:sp>
      <p:sp>
        <p:nvSpPr>
          <p:cNvPr id="15" name="Shape 11"/>
          <p:cNvSpPr/>
          <p:nvPr/>
        </p:nvSpPr>
        <p:spPr>
          <a:xfrm>
            <a:off x="1856315" y="1168003"/>
            <a:ext cx="916744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1856315" y="1168003"/>
            <a:ext cx="916744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$5.00</a:t>
            </a:r>
            <a:endParaRPr lang="en-US" sz="834" dirty="0"/>
          </a:p>
        </p:txBody>
      </p:sp>
      <p:sp>
        <p:nvSpPr>
          <p:cNvPr id="17" name="Shape 13"/>
          <p:cNvSpPr/>
          <p:nvPr/>
        </p:nvSpPr>
        <p:spPr>
          <a:xfrm>
            <a:off x="2773059" y="1168003"/>
            <a:ext cx="997307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2773059" y="1168003"/>
            <a:ext cx="997307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$25.00</a:t>
            </a:r>
            <a:endParaRPr lang="en-US" sz="834" dirty="0"/>
          </a:p>
        </p:txBody>
      </p:sp>
      <p:sp>
        <p:nvSpPr>
          <p:cNvPr id="19" name="Shape 15"/>
          <p:cNvSpPr/>
          <p:nvPr/>
        </p:nvSpPr>
        <p:spPr>
          <a:xfrm>
            <a:off x="3770365" y="1168003"/>
            <a:ext cx="1855338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3770365" y="1168003"/>
            <a:ext cx="185533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极致复杂架构从零推演</a:t>
            </a:r>
            <a:endParaRPr lang="en-US" sz="834" dirty="0"/>
          </a:p>
        </p:txBody>
      </p:sp>
      <p:sp>
        <p:nvSpPr>
          <p:cNvPr id="21" name="Shape 17"/>
          <p:cNvSpPr/>
          <p:nvPr/>
        </p:nvSpPr>
        <p:spPr>
          <a:xfrm>
            <a:off x="432197" y="1475184"/>
            <a:ext cx="1424118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32197" y="1475184"/>
            <a:ext cx="142411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 4.6 Sonnet</a:t>
            </a:r>
            <a:endParaRPr lang="en-US" sz="834" dirty="0"/>
          </a:p>
        </p:txBody>
      </p:sp>
      <p:sp>
        <p:nvSpPr>
          <p:cNvPr id="23" name="Shape 19"/>
          <p:cNvSpPr/>
          <p:nvPr/>
        </p:nvSpPr>
        <p:spPr>
          <a:xfrm>
            <a:off x="1856315" y="1475184"/>
            <a:ext cx="916744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1856315" y="1475184"/>
            <a:ext cx="916744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$3.00</a:t>
            </a:r>
            <a:endParaRPr lang="en-US" sz="834" dirty="0"/>
          </a:p>
        </p:txBody>
      </p:sp>
      <p:sp>
        <p:nvSpPr>
          <p:cNvPr id="25" name="Shape 21"/>
          <p:cNvSpPr/>
          <p:nvPr/>
        </p:nvSpPr>
        <p:spPr>
          <a:xfrm>
            <a:off x="2773059" y="1475184"/>
            <a:ext cx="997307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2773059" y="1475184"/>
            <a:ext cx="997307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$15.00</a:t>
            </a:r>
            <a:endParaRPr lang="en-US" sz="834" dirty="0"/>
          </a:p>
        </p:txBody>
      </p:sp>
      <p:sp>
        <p:nvSpPr>
          <p:cNvPr id="27" name="Shape 23"/>
          <p:cNvSpPr/>
          <p:nvPr/>
        </p:nvSpPr>
        <p:spPr>
          <a:xfrm>
            <a:off x="3770365" y="1475184"/>
            <a:ext cx="1855338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3770365" y="1475184"/>
            <a:ext cx="185533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代码重构与执行主力编排</a:t>
            </a:r>
            <a:endParaRPr lang="en-US" sz="834" dirty="0"/>
          </a:p>
        </p:txBody>
      </p:sp>
      <p:sp>
        <p:nvSpPr>
          <p:cNvPr id="29" name="Shape 25"/>
          <p:cNvSpPr/>
          <p:nvPr/>
        </p:nvSpPr>
        <p:spPr>
          <a:xfrm>
            <a:off x="432197" y="1782366"/>
            <a:ext cx="1424118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432197" y="1782366"/>
            <a:ext cx="142411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GPT-4o (Standard)</a:t>
            </a:r>
            <a:endParaRPr lang="en-US" sz="834" dirty="0"/>
          </a:p>
        </p:txBody>
      </p:sp>
      <p:sp>
        <p:nvSpPr>
          <p:cNvPr id="31" name="Shape 27"/>
          <p:cNvSpPr/>
          <p:nvPr/>
        </p:nvSpPr>
        <p:spPr>
          <a:xfrm>
            <a:off x="1853161" y="1782366"/>
            <a:ext cx="917525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1853161" y="1782366"/>
            <a:ext cx="917525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$2.50</a:t>
            </a:r>
            <a:endParaRPr lang="en-US" sz="834" dirty="0"/>
          </a:p>
        </p:txBody>
      </p:sp>
      <p:sp>
        <p:nvSpPr>
          <p:cNvPr id="33" name="Shape 29"/>
          <p:cNvSpPr/>
          <p:nvPr/>
        </p:nvSpPr>
        <p:spPr>
          <a:xfrm>
            <a:off x="2768259" y="1782366"/>
            <a:ext cx="998981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4" name="Text 30"/>
          <p:cNvSpPr/>
          <p:nvPr/>
        </p:nvSpPr>
        <p:spPr>
          <a:xfrm>
            <a:off x="2768259" y="1782366"/>
            <a:ext cx="998981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$10.00</a:t>
            </a:r>
            <a:endParaRPr lang="en-US" sz="834" dirty="0"/>
          </a:p>
        </p:txBody>
      </p:sp>
      <p:sp>
        <p:nvSpPr>
          <p:cNvPr id="35" name="Shape 31"/>
          <p:cNvSpPr/>
          <p:nvPr/>
        </p:nvSpPr>
        <p:spPr>
          <a:xfrm>
            <a:off x="3767240" y="1782366"/>
            <a:ext cx="1858463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6" name="Text 32"/>
          <p:cNvSpPr/>
          <p:nvPr/>
        </p:nvSpPr>
        <p:spPr>
          <a:xfrm>
            <a:off x="3767240" y="1782366"/>
            <a:ext cx="1858463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工具调用与全能基座</a:t>
            </a:r>
            <a:endParaRPr lang="en-US" sz="834" dirty="0"/>
          </a:p>
        </p:txBody>
      </p:sp>
      <p:sp>
        <p:nvSpPr>
          <p:cNvPr id="37" name="Shape 33"/>
          <p:cNvSpPr/>
          <p:nvPr/>
        </p:nvSpPr>
        <p:spPr>
          <a:xfrm>
            <a:off x="432197" y="2089547"/>
            <a:ext cx="1417783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8" name="Text 34"/>
          <p:cNvSpPr/>
          <p:nvPr/>
        </p:nvSpPr>
        <p:spPr>
          <a:xfrm>
            <a:off x="432197" y="2089547"/>
            <a:ext cx="1417783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GPT-4o Mini</a:t>
            </a:r>
            <a:endParaRPr lang="en-US" sz="834" dirty="0"/>
          </a:p>
        </p:txBody>
      </p:sp>
      <p:sp>
        <p:nvSpPr>
          <p:cNvPr id="39" name="Shape 35"/>
          <p:cNvSpPr/>
          <p:nvPr/>
        </p:nvSpPr>
        <p:spPr>
          <a:xfrm>
            <a:off x="1849980" y="2089547"/>
            <a:ext cx="918279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40" name="Text 36"/>
          <p:cNvSpPr/>
          <p:nvPr/>
        </p:nvSpPr>
        <p:spPr>
          <a:xfrm>
            <a:off x="1849980" y="2089547"/>
            <a:ext cx="918279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$0.15</a:t>
            </a:r>
            <a:endParaRPr lang="en-US" sz="834" dirty="0"/>
          </a:p>
        </p:txBody>
      </p:sp>
      <p:sp>
        <p:nvSpPr>
          <p:cNvPr id="41" name="Shape 37"/>
          <p:cNvSpPr/>
          <p:nvPr/>
        </p:nvSpPr>
        <p:spPr>
          <a:xfrm>
            <a:off x="2768259" y="2089547"/>
            <a:ext cx="998981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42" name="Text 38"/>
          <p:cNvSpPr/>
          <p:nvPr/>
        </p:nvSpPr>
        <p:spPr>
          <a:xfrm>
            <a:off x="2768259" y="2089547"/>
            <a:ext cx="998981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$0.60</a:t>
            </a:r>
            <a:endParaRPr lang="en-US" sz="834" dirty="0"/>
          </a:p>
        </p:txBody>
      </p:sp>
      <p:sp>
        <p:nvSpPr>
          <p:cNvPr id="43" name="Shape 39"/>
          <p:cNvSpPr/>
          <p:nvPr/>
        </p:nvSpPr>
        <p:spPr>
          <a:xfrm>
            <a:off x="3767240" y="2089547"/>
            <a:ext cx="1858463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44" name="Text 40"/>
          <p:cNvSpPr/>
          <p:nvPr/>
        </p:nvSpPr>
        <p:spPr>
          <a:xfrm>
            <a:off x="3767240" y="2089547"/>
            <a:ext cx="1858463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轻量级路由底座</a:t>
            </a:r>
            <a:endParaRPr lang="en-US" sz="834" dirty="0"/>
          </a:p>
        </p:txBody>
      </p:sp>
      <p:sp>
        <p:nvSpPr>
          <p:cNvPr id="45" name="Shape 41"/>
          <p:cNvSpPr/>
          <p:nvPr/>
        </p:nvSpPr>
        <p:spPr>
          <a:xfrm>
            <a:off x="432197" y="2396728"/>
            <a:ext cx="1417783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46" name="Text 42"/>
          <p:cNvSpPr/>
          <p:nvPr/>
        </p:nvSpPr>
        <p:spPr>
          <a:xfrm>
            <a:off x="432197" y="2396728"/>
            <a:ext cx="1417783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 3.1 Pro</a:t>
            </a:r>
            <a:endParaRPr lang="en-US" sz="834" dirty="0"/>
          </a:p>
        </p:txBody>
      </p:sp>
      <p:sp>
        <p:nvSpPr>
          <p:cNvPr id="47" name="Shape 43"/>
          <p:cNvSpPr/>
          <p:nvPr/>
        </p:nvSpPr>
        <p:spPr>
          <a:xfrm>
            <a:off x="1849980" y="2396728"/>
            <a:ext cx="918279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48" name="Text 44"/>
          <p:cNvSpPr/>
          <p:nvPr/>
        </p:nvSpPr>
        <p:spPr>
          <a:xfrm>
            <a:off x="1849980" y="2396728"/>
            <a:ext cx="918279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$1.25~3.50</a:t>
            </a:r>
            <a:endParaRPr lang="en-US" sz="834" dirty="0"/>
          </a:p>
        </p:txBody>
      </p:sp>
      <p:sp>
        <p:nvSpPr>
          <p:cNvPr id="49" name="Shape 45"/>
          <p:cNvSpPr/>
          <p:nvPr/>
        </p:nvSpPr>
        <p:spPr>
          <a:xfrm>
            <a:off x="2765859" y="2396728"/>
            <a:ext cx="999818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50" name="Text 46"/>
          <p:cNvSpPr/>
          <p:nvPr/>
        </p:nvSpPr>
        <p:spPr>
          <a:xfrm>
            <a:off x="2765859" y="2396728"/>
            <a:ext cx="99981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$5.00~10.50</a:t>
            </a:r>
            <a:endParaRPr lang="en-US" sz="834" dirty="0"/>
          </a:p>
        </p:txBody>
      </p:sp>
      <p:sp>
        <p:nvSpPr>
          <p:cNvPr id="51" name="Shape 47"/>
          <p:cNvSpPr/>
          <p:nvPr/>
        </p:nvSpPr>
        <p:spPr>
          <a:xfrm>
            <a:off x="3762552" y="2396728"/>
            <a:ext cx="1863151" cy="314325"/>
          </a:xfrm>
          <a:prstGeom prst="rect">
            <a:avLst/>
          </a:prstGeom>
          <a:solidFill>
            <a:srgbClr val="F9F9F9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52" name="Text 48"/>
          <p:cNvSpPr/>
          <p:nvPr/>
        </p:nvSpPr>
        <p:spPr>
          <a:xfrm>
            <a:off x="3762552" y="2396728"/>
            <a:ext cx="1863151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海量代码库极长上下文分析</a:t>
            </a:r>
            <a:endParaRPr lang="en-US" sz="834" dirty="0"/>
          </a:p>
        </p:txBody>
      </p:sp>
      <p:sp>
        <p:nvSpPr>
          <p:cNvPr id="53" name="Shape 49"/>
          <p:cNvSpPr/>
          <p:nvPr/>
        </p:nvSpPr>
        <p:spPr>
          <a:xfrm>
            <a:off x="432197" y="2703909"/>
            <a:ext cx="1422555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54" name="Text 50"/>
          <p:cNvSpPr/>
          <p:nvPr/>
        </p:nvSpPr>
        <p:spPr>
          <a:xfrm>
            <a:off x="432197" y="2703909"/>
            <a:ext cx="1422555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Qwen 3.5 Plus</a:t>
            </a:r>
            <a:endParaRPr lang="en-US" sz="834" dirty="0"/>
          </a:p>
        </p:txBody>
      </p:sp>
      <p:sp>
        <p:nvSpPr>
          <p:cNvPr id="55" name="Shape 51"/>
          <p:cNvSpPr/>
          <p:nvPr/>
        </p:nvSpPr>
        <p:spPr>
          <a:xfrm>
            <a:off x="1854752" y="2703909"/>
            <a:ext cx="912614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56" name="Text 52"/>
          <p:cNvSpPr/>
          <p:nvPr/>
        </p:nvSpPr>
        <p:spPr>
          <a:xfrm>
            <a:off x="1854752" y="2703909"/>
            <a:ext cx="912614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$0.26</a:t>
            </a:r>
            <a:endParaRPr lang="en-US" sz="834" dirty="0"/>
          </a:p>
        </p:txBody>
      </p:sp>
      <p:sp>
        <p:nvSpPr>
          <p:cNvPr id="57" name="Shape 53"/>
          <p:cNvSpPr/>
          <p:nvPr/>
        </p:nvSpPr>
        <p:spPr>
          <a:xfrm>
            <a:off x="2767366" y="2703909"/>
            <a:ext cx="993595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58" name="Text 54"/>
          <p:cNvSpPr/>
          <p:nvPr/>
        </p:nvSpPr>
        <p:spPr>
          <a:xfrm>
            <a:off x="2767366" y="2703909"/>
            <a:ext cx="993595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$1.56</a:t>
            </a:r>
            <a:endParaRPr lang="en-US" sz="834" dirty="0"/>
          </a:p>
        </p:txBody>
      </p:sp>
      <p:sp>
        <p:nvSpPr>
          <p:cNvPr id="59" name="Shape 55"/>
          <p:cNvSpPr/>
          <p:nvPr/>
        </p:nvSpPr>
        <p:spPr>
          <a:xfrm>
            <a:off x="3760961" y="2703909"/>
            <a:ext cx="1864742" cy="314325"/>
          </a:xfrm>
          <a:prstGeom prst="rect">
            <a:avLst/>
          </a:prstGeom>
          <a:solidFill>
            <a:srgbClr val="F0F0F0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60" name="Text 56"/>
          <p:cNvSpPr/>
          <p:nvPr/>
        </p:nvSpPr>
        <p:spPr>
          <a:xfrm>
            <a:off x="3760961" y="2703909"/>
            <a:ext cx="1864742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极速吞吐性价比、重度并发</a:t>
            </a:r>
            <a:endParaRPr lang="en-US" sz="834" dirty="0"/>
          </a:p>
        </p:txBody>
      </p:sp>
      <p:sp>
        <p:nvSpPr>
          <p:cNvPr id="61" name="Shape 57"/>
          <p:cNvSpPr/>
          <p:nvPr/>
        </p:nvSpPr>
        <p:spPr>
          <a:xfrm>
            <a:off x="432197" y="3011091"/>
            <a:ext cx="1422555" cy="314325"/>
          </a:xfrm>
          <a:prstGeom prst="rect">
            <a:avLst/>
          </a:prstGeom>
          <a:solidFill>
            <a:srgbClr val="FF6A00"/>
          </a:solidFill>
          <a:ln w="9144">
            <a:solidFill>
              <a:srgbClr val="FF6A00"/>
            </a:solidFill>
            <a:prstDash val="solid"/>
          </a:ln>
        </p:spPr>
      </p:sp>
      <p:sp>
        <p:nvSpPr>
          <p:cNvPr id="62" name="Text 58"/>
          <p:cNvSpPr/>
          <p:nvPr/>
        </p:nvSpPr>
        <p:spPr>
          <a:xfrm>
            <a:off x="432197" y="3011091"/>
            <a:ext cx="1422555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DeepSeek V3/R1</a:t>
            </a:r>
            <a:endParaRPr lang="en-US" sz="784" dirty="0"/>
          </a:p>
        </p:txBody>
      </p:sp>
      <p:sp>
        <p:nvSpPr>
          <p:cNvPr id="63" name="Shape 59"/>
          <p:cNvSpPr/>
          <p:nvPr/>
        </p:nvSpPr>
        <p:spPr>
          <a:xfrm>
            <a:off x="1852157" y="3011091"/>
            <a:ext cx="913256" cy="314325"/>
          </a:xfrm>
          <a:prstGeom prst="rect">
            <a:avLst/>
          </a:prstGeom>
          <a:solidFill>
            <a:srgbClr val="FF6A00"/>
          </a:solidFill>
          <a:ln w="9144">
            <a:solidFill>
              <a:srgbClr val="FF6A00"/>
            </a:solidFill>
            <a:prstDash val="solid"/>
          </a:ln>
        </p:spPr>
      </p:sp>
      <p:sp>
        <p:nvSpPr>
          <p:cNvPr id="64" name="Text 60"/>
          <p:cNvSpPr/>
          <p:nvPr/>
        </p:nvSpPr>
        <p:spPr>
          <a:xfrm>
            <a:off x="1852157" y="3011091"/>
            <a:ext cx="913256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$0.28</a:t>
            </a:r>
            <a:endParaRPr lang="en-US" sz="784" dirty="0"/>
          </a:p>
        </p:txBody>
      </p:sp>
      <p:sp>
        <p:nvSpPr>
          <p:cNvPr id="65" name="Shape 61"/>
          <p:cNvSpPr/>
          <p:nvPr/>
        </p:nvSpPr>
        <p:spPr>
          <a:xfrm>
            <a:off x="2765413" y="3011091"/>
            <a:ext cx="994293" cy="314325"/>
          </a:xfrm>
          <a:prstGeom prst="rect">
            <a:avLst/>
          </a:prstGeom>
          <a:solidFill>
            <a:srgbClr val="FF6A00"/>
          </a:solidFill>
          <a:ln w="9144">
            <a:solidFill>
              <a:srgbClr val="FF6A00"/>
            </a:solidFill>
            <a:prstDash val="solid"/>
          </a:ln>
        </p:spPr>
      </p:sp>
      <p:sp>
        <p:nvSpPr>
          <p:cNvPr id="66" name="Text 62"/>
          <p:cNvSpPr/>
          <p:nvPr/>
        </p:nvSpPr>
        <p:spPr>
          <a:xfrm>
            <a:off x="2765413" y="3011091"/>
            <a:ext cx="994293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$0.42</a:t>
            </a:r>
            <a:endParaRPr lang="en-US" sz="784" dirty="0"/>
          </a:p>
        </p:txBody>
      </p:sp>
      <p:sp>
        <p:nvSpPr>
          <p:cNvPr id="67" name="Shape 63"/>
          <p:cNvSpPr/>
          <p:nvPr/>
        </p:nvSpPr>
        <p:spPr>
          <a:xfrm>
            <a:off x="3759705" y="3011091"/>
            <a:ext cx="1865998" cy="314325"/>
          </a:xfrm>
          <a:prstGeom prst="rect">
            <a:avLst/>
          </a:prstGeom>
          <a:solidFill>
            <a:srgbClr val="FF6A00"/>
          </a:solidFill>
          <a:ln w="9144">
            <a:solidFill>
              <a:srgbClr val="FF6A00"/>
            </a:solidFill>
            <a:prstDash val="solid"/>
          </a:ln>
        </p:spPr>
      </p:sp>
      <p:sp>
        <p:nvSpPr>
          <p:cNvPr id="68" name="Text 64"/>
          <p:cNvSpPr/>
          <p:nvPr/>
        </p:nvSpPr>
        <p:spPr>
          <a:xfrm>
            <a:off x="3759705" y="3011091"/>
            <a:ext cx="1865998" cy="314325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自动化推理闭环与后台运行</a:t>
            </a:r>
            <a:endParaRPr lang="en-US" sz="784" dirty="0"/>
          </a:p>
        </p:txBody>
      </p:sp>
      <p:sp>
        <p:nvSpPr>
          <p:cNvPr id="69" name="Text 65"/>
          <p:cNvSpPr/>
          <p:nvPr/>
        </p:nvSpPr>
        <p:spPr>
          <a:xfrm>
            <a:off x="428625" y="3493294"/>
            <a:ext cx="52006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Points</a:t>
            </a:r>
            <a:endParaRPr lang="en-US" sz="1193" dirty="0"/>
          </a:p>
        </p:txBody>
      </p:sp>
      <p:sp>
        <p:nvSpPr>
          <p:cNvPr id="71" name="Text 67"/>
          <p:cNvSpPr/>
          <p:nvPr/>
        </p:nvSpPr>
        <p:spPr>
          <a:xfrm>
            <a:off x="428625" y="3697132"/>
            <a:ext cx="5200650" cy="20571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GPT-5.x:</a:t>
            </a:r>
            <a:r>
              <a:rPr lang="en-US" sz="942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跨领域通用性与智能体编排标杆</a:t>
            </a:r>
            <a:endParaRPr lang="en-US" sz="885" dirty="0"/>
          </a:p>
        </p:txBody>
      </p:sp>
      <p:sp>
        <p:nvSpPr>
          <p:cNvPr id="72" name="Text 68"/>
          <p:cNvSpPr/>
          <p:nvPr/>
        </p:nvSpPr>
        <p:spPr>
          <a:xfrm>
            <a:off x="428625" y="3988575"/>
            <a:ext cx="5200650" cy="20571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 4.6 Sonnet:</a:t>
            </a:r>
            <a:r>
              <a:rPr lang="en-US" sz="942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代码重构与严谨推理的统治者</a:t>
            </a:r>
            <a:endParaRPr lang="en-US" sz="885" dirty="0"/>
          </a:p>
        </p:txBody>
      </p:sp>
      <p:sp>
        <p:nvSpPr>
          <p:cNvPr id="73" name="Text 69"/>
          <p:cNvSpPr/>
          <p:nvPr/>
        </p:nvSpPr>
        <p:spPr>
          <a:xfrm>
            <a:off x="428625" y="4280018"/>
            <a:ext cx="5200650" cy="20571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 3.1 Pro:</a:t>
            </a:r>
            <a:r>
              <a:rPr lang="en-US" sz="942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200万+ 上下文，超大代码库的"显微镜"</a:t>
            </a:r>
            <a:endParaRPr lang="en-US" sz="885" dirty="0"/>
          </a:p>
        </p:txBody>
      </p:sp>
      <p:sp>
        <p:nvSpPr>
          <p:cNvPr id="74" name="Text 70"/>
          <p:cNvSpPr/>
          <p:nvPr/>
        </p:nvSpPr>
        <p:spPr>
          <a:xfrm>
            <a:off x="428625" y="4571460"/>
            <a:ext cx="5200650" cy="20571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DeepSeek V3/R1:</a:t>
            </a:r>
            <a:r>
              <a:rPr lang="en-US" sz="942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节省 85%+ 日常开销，自动化推理闭环基石</a:t>
            </a:r>
            <a:endParaRPr lang="en-US" sz="885" dirty="0"/>
          </a:p>
        </p:txBody>
      </p:sp>
      <p:sp>
        <p:nvSpPr>
          <p:cNvPr id="75" name="Text 71"/>
          <p:cNvSpPr/>
          <p:nvPr/>
        </p:nvSpPr>
        <p:spPr>
          <a:xfrm>
            <a:off x="428625" y="4862903"/>
            <a:ext cx="5200650" cy="20571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真实教训：</a:t>
            </a:r>
            <a:r>
              <a:rPr lang="en-US" sz="942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使用了 Opus，一晚上烧掉 ¥100,000 API 费用</a:t>
            </a:r>
            <a:endParaRPr lang="en-US" sz="885" dirty="0"/>
          </a:p>
        </p:txBody>
      </p:sp>
      <p:sp>
        <p:nvSpPr>
          <p:cNvPr id="77" name="Text 73"/>
          <p:cNvSpPr/>
          <p:nvPr/>
        </p:nvSpPr>
        <p:spPr>
          <a:xfrm>
            <a:off x="428625" y="3697132"/>
            <a:ext cx="5179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885" dirty="0"/>
          </a:p>
        </p:txBody>
      </p:sp>
      <p:sp>
        <p:nvSpPr>
          <p:cNvPr id="78" name="Text 74"/>
          <p:cNvSpPr/>
          <p:nvPr/>
        </p:nvSpPr>
        <p:spPr>
          <a:xfrm>
            <a:off x="428625" y="3988575"/>
            <a:ext cx="5179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885" dirty="0"/>
          </a:p>
        </p:txBody>
      </p:sp>
      <p:sp>
        <p:nvSpPr>
          <p:cNvPr id="79" name="Text 75"/>
          <p:cNvSpPr/>
          <p:nvPr/>
        </p:nvSpPr>
        <p:spPr>
          <a:xfrm>
            <a:off x="428625" y="4280018"/>
            <a:ext cx="5179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885" dirty="0"/>
          </a:p>
        </p:txBody>
      </p:sp>
      <p:sp>
        <p:nvSpPr>
          <p:cNvPr id="80" name="Text 76"/>
          <p:cNvSpPr/>
          <p:nvPr/>
        </p:nvSpPr>
        <p:spPr>
          <a:xfrm>
            <a:off x="428625" y="4571460"/>
            <a:ext cx="5179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885" dirty="0"/>
          </a:p>
        </p:txBody>
      </p:sp>
      <p:sp>
        <p:nvSpPr>
          <p:cNvPr id="81" name="Text 77"/>
          <p:cNvSpPr/>
          <p:nvPr/>
        </p:nvSpPr>
        <p:spPr>
          <a:xfrm>
            <a:off x="428625" y="4862903"/>
            <a:ext cx="5179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885" dirty="0"/>
          </a:p>
        </p:txBody>
      </p:sp>
      <p:pic>
        <p:nvPicPr>
          <p:cNvPr id="8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1670856"/>
            <a:ext cx="2800350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AA061-74A4-12BF-0F02-6DC54AB7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031A0A70-F6C2-7FF9-1341-07BFB994AF30}"/>
              </a:ext>
            </a:extLst>
          </p:cNvPr>
          <p:cNvSpPr/>
          <p:nvPr/>
        </p:nvSpPr>
        <p:spPr>
          <a:xfrm>
            <a:off x="571500" y="428625"/>
            <a:ext cx="800100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工具系统：给 Agent 打造一双手</a:t>
            </a:r>
            <a:endParaRPr lang="en-US" sz="1912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E31EB9-3156-6BFE-F360-2FFF7221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17" y="300930"/>
            <a:ext cx="7772400" cy="2270820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1354B377-EDA1-F0AE-9940-4F82AB0E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17" y="2699445"/>
            <a:ext cx="7772400" cy="2224406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4A268F73-1A66-71C7-E8F6-B2B6DBDBC818}"/>
              </a:ext>
            </a:extLst>
          </p:cNvPr>
          <p:cNvSpPr txBox="1"/>
          <p:nvPr/>
        </p:nvSpPr>
        <p:spPr>
          <a:xfrm>
            <a:off x="8209259" y="1304225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3-24</a:t>
            </a:r>
            <a:r>
              <a:rPr kumimoji="1" lang="zh-CN" altLang="en-US" sz="1050" dirty="0"/>
              <a:t>版本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997802D-DA78-E05B-3223-17AA020E9951}"/>
              </a:ext>
            </a:extLst>
          </p:cNvPr>
          <p:cNvSpPr txBox="1"/>
          <p:nvPr/>
        </p:nvSpPr>
        <p:spPr>
          <a:xfrm>
            <a:off x="8209259" y="3446861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1-12</a:t>
            </a:r>
            <a:r>
              <a:rPr kumimoji="1" lang="zh-CN" altLang="en-US" sz="105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83367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5364956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Hooks：生命周期注入与跨框架对照</a:t>
            </a:r>
            <a:endParaRPr lang="en-US" sz="1912" dirty="0"/>
          </a:p>
        </p:txBody>
      </p:sp>
      <p:sp>
        <p:nvSpPr>
          <p:cNvPr id="4" name="Text 1"/>
          <p:cNvSpPr/>
          <p:nvPr/>
        </p:nvSpPr>
        <p:spPr>
          <a:xfrm>
            <a:off x="6177558" y="634008"/>
            <a:ext cx="2394942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22 Hook Events × 7 阶段 × 4 种 Handler</a:t>
            </a:r>
            <a:endParaRPr lang="en-US" sz="885" dirty="0"/>
          </a:p>
        </p:txBody>
      </p:sp>
      <p:sp>
        <p:nvSpPr>
          <p:cNvPr id="5" name="Shape 2"/>
          <p:cNvSpPr/>
          <p:nvPr/>
        </p:nvSpPr>
        <p:spPr>
          <a:xfrm>
            <a:off x="571500" y="857250"/>
            <a:ext cx="4243388" cy="4071938"/>
          </a:xfrm>
          <a:prstGeom prst="rect">
            <a:avLst/>
          </a:prstGeom>
          <a:solidFill>
            <a:srgbClr val="0A0E1A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857250"/>
            <a:ext cx="42863" cy="4071938"/>
          </a:xfrm>
          <a:prstGeom prst="rect">
            <a:avLst/>
          </a:prstGeom>
          <a:solidFill>
            <a:srgbClr val="FF6A00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974229"/>
            <a:ext cx="112514" cy="10001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84039" y="957263"/>
            <a:ext cx="1616273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 Code · Agent Hooks 生命周期</a:t>
            </a:r>
            <a:endParaRPr lang="en-US" sz="674" dirty="0"/>
          </a:p>
        </p:txBody>
      </p:sp>
      <p:sp>
        <p:nvSpPr>
          <p:cNvPr id="9" name="Text 5"/>
          <p:cNvSpPr/>
          <p:nvPr/>
        </p:nvSpPr>
        <p:spPr>
          <a:xfrm>
            <a:off x="3811191" y="967978"/>
            <a:ext cx="875109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docs.anthropic.com</a:t>
            </a:r>
            <a:endParaRPr lang="en-US" sz="674" dirty="0"/>
          </a:p>
        </p:txBody>
      </p:sp>
      <p:sp>
        <p:nvSpPr>
          <p:cNvPr id="10" name="Shape 6"/>
          <p:cNvSpPr/>
          <p:nvPr/>
        </p:nvSpPr>
        <p:spPr>
          <a:xfrm>
            <a:off x="757238" y="1262658"/>
            <a:ext cx="14288" cy="3484364"/>
          </a:xfrm>
          <a:prstGeom prst="rect">
            <a:avLst/>
          </a:prstGeom>
          <a:solidFill>
            <a:srgbClr val="9C27B0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778" y="2252067"/>
            <a:ext cx="85725" cy="857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025503" y="2243138"/>
            <a:ext cx="453628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FF98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可多轮循环</a:t>
            </a:r>
            <a:endParaRPr lang="en-US" sz="621" dirty="0"/>
          </a:p>
        </p:txBody>
      </p:sp>
      <p:sp>
        <p:nvSpPr>
          <p:cNvPr id="13" name="Text 8"/>
          <p:cNvSpPr/>
          <p:nvPr/>
        </p:nvSpPr>
        <p:spPr>
          <a:xfrm>
            <a:off x="885825" y="1191220"/>
            <a:ext cx="646509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59" b="1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① SESSION INIT</a:t>
            </a:r>
            <a:endParaRPr lang="en-US" sz="559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84" y="1347490"/>
            <a:ext cx="80367" cy="7143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126927" y="1334988"/>
            <a:ext cx="535781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SessionStart</a:t>
            </a:r>
            <a:endParaRPr lang="en-US" sz="542" dirty="0"/>
          </a:p>
        </p:txBody>
      </p:sp>
      <p:sp>
        <p:nvSpPr>
          <p:cNvPr id="16" name="Text 10"/>
          <p:cNvSpPr/>
          <p:nvPr/>
        </p:nvSpPr>
        <p:spPr>
          <a:xfrm>
            <a:off x="2232422" y="1330523"/>
            <a:ext cx="855464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（环境初始化/注入ENV）</a:t>
            </a:r>
            <a:endParaRPr lang="en-US" sz="542" dirty="0"/>
          </a:p>
        </p:txBody>
      </p:sp>
      <p:sp>
        <p:nvSpPr>
          <p:cNvPr id="17" name="Text 11"/>
          <p:cNvSpPr/>
          <p:nvPr/>
        </p:nvSpPr>
        <p:spPr>
          <a:xfrm>
            <a:off x="1017984" y="1451074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InstructionsLoaded</a:t>
            </a:r>
            <a:endParaRPr lang="en-US" sz="542" dirty="0"/>
          </a:p>
        </p:txBody>
      </p:sp>
      <p:sp>
        <p:nvSpPr>
          <p:cNvPr id="18" name="Text 12"/>
          <p:cNvSpPr/>
          <p:nvPr/>
        </p:nvSpPr>
        <p:spPr>
          <a:xfrm>
            <a:off x="2232422" y="1446609"/>
            <a:ext cx="928688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（加载 CLAUDE.md 规则）</a:t>
            </a:r>
            <a:endParaRPr lang="en-US" sz="542" dirty="0"/>
          </a:p>
        </p:txBody>
      </p:sp>
      <p:sp>
        <p:nvSpPr>
          <p:cNvPr id="19" name="Text 13"/>
          <p:cNvSpPr/>
          <p:nvPr/>
        </p:nvSpPr>
        <p:spPr>
          <a:xfrm>
            <a:off x="885825" y="1584127"/>
            <a:ext cx="589359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59" b="1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② USER INPUT</a:t>
            </a:r>
            <a:endParaRPr lang="en-US" sz="559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84" y="1740396"/>
            <a:ext cx="80367" cy="71438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126927" y="1727895"/>
            <a:ext cx="714375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UserPromptSubmit</a:t>
            </a:r>
            <a:endParaRPr lang="en-US" sz="542" dirty="0"/>
          </a:p>
        </p:txBody>
      </p:sp>
      <p:sp>
        <p:nvSpPr>
          <p:cNvPr id="22" name="Text 15"/>
          <p:cNvSpPr/>
          <p:nvPr/>
        </p:nvSpPr>
        <p:spPr>
          <a:xfrm>
            <a:off x="2232422" y="1723430"/>
            <a:ext cx="776883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（用户提交后/处理前）</a:t>
            </a:r>
            <a:endParaRPr lang="en-US" sz="542" dirty="0"/>
          </a:p>
        </p:txBody>
      </p:sp>
      <p:sp>
        <p:nvSpPr>
          <p:cNvPr id="23" name="Text 16"/>
          <p:cNvSpPr/>
          <p:nvPr/>
        </p:nvSpPr>
        <p:spPr>
          <a:xfrm>
            <a:off x="885825" y="1860947"/>
            <a:ext cx="1076920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59" b="1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③ TOOL EXECUTION LOOP</a:t>
            </a:r>
            <a:endParaRPr lang="en-US" sz="559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984" y="2017216"/>
            <a:ext cx="80367" cy="71438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1126927" y="2004715"/>
            <a:ext cx="446484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PreToolUse</a:t>
            </a:r>
            <a:endParaRPr lang="en-US" sz="542" dirty="0"/>
          </a:p>
        </p:txBody>
      </p:sp>
      <p:sp>
        <p:nvSpPr>
          <p:cNvPr id="26" name="Text 18"/>
          <p:cNvSpPr/>
          <p:nvPr/>
        </p:nvSpPr>
        <p:spPr>
          <a:xfrm>
            <a:off x="2232422" y="2000250"/>
            <a:ext cx="930473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（工具调用前 allow/deny）</a:t>
            </a:r>
            <a:endParaRPr lang="en-US" sz="542" dirty="0"/>
          </a:p>
        </p:txBody>
      </p:sp>
      <p:sp>
        <p:nvSpPr>
          <p:cNvPr id="27" name="Text 19"/>
          <p:cNvSpPr/>
          <p:nvPr/>
        </p:nvSpPr>
        <p:spPr>
          <a:xfrm>
            <a:off x="1017984" y="2120801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PermissionRequest</a:t>
            </a:r>
            <a:endParaRPr lang="en-US" sz="542" dirty="0"/>
          </a:p>
        </p:txBody>
      </p:sp>
      <p:sp>
        <p:nvSpPr>
          <p:cNvPr id="28" name="Text 20"/>
          <p:cNvSpPr/>
          <p:nvPr/>
        </p:nvSpPr>
        <p:spPr>
          <a:xfrm>
            <a:off x="2232422" y="2116336"/>
            <a:ext cx="600075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（权限弹窗审批）</a:t>
            </a:r>
            <a:endParaRPr lang="en-US" sz="542" dirty="0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984" y="2249388"/>
            <a:ext cx="80367" cy="71438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1126927" y="2236887"/>
            <a:ext cx="491133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PostToolUse</a:t>
            </a:r>
            <a:endParaRPr lang="en-US" sz="542" dirty="0"/>
          </a:p>
        </p:txBody>
      </p:sp>
      <p:sp>
        <p:nvSpPr>
          <p:cNvPr id="31" name="Text 22"/>
          <p:cNvSpPr/>
          <p:nvPr/>
        </p:nvSpPr>
        <p:spPr>
          <a:xfrm>
            <a:off x="2232422" y="2232422"/>
            <a:ext cx="675084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（工具执行成功后）</a:t>
            </a:r>
            <a:endParaRPr lang="en-US" sz="542" dirty="0"/>
          </a:p>
        </p:txBody>
      </p:sp>
      <p:sp>
        <p:nvSpPr>
          <p:cNvPr id="32" name="Text 23"/>
          <p:cNvSpPr/>
          <p:nvPr/>
        </p:nvSpPr>
        <p:spPr>
          <a:xfrm>
            <a:off x="1017984" y="2352973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PostToolUseFailure</a:t>
            </a:r>
            <a:endParaRPr lang="en-US" sz="542" dirty="0"/>
          </a:p>
        </p:txBody>
      </p:sp>
      <p:sp>
        <p:nvSpPr>
          <p:cNvPr id="33" name="Text 24"/>
          <p:cNvSpPr/>
          <p:nvPr/>
        </p:nvSpPr>
        <p:spPr>
          <a:xfrm>
            <a:off x="2232422" y="2348508"/>
            <a:ext cx="675084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（工具执行失败后）</a:t>
            </a:r>
            <a:endParaRPr lang="en-US" sz="542" dirty="0"/>
          </a:p>
        </p:txBody>
      </p:sp>
      <p:sp>
        <p:nvSpPr>
          <p:cNvPr id="34" name="Text 25"/>
          <p:cNvSpPr/>
          <p:nvPr/>
        </p:nvSpPr>
        <p:spPr>
          <a:xfrm>
            <a:off x="885825" y="2486025"/>
            <a:ext cx="562570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59" b="1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④ SUBAGENT</a:t>
            </a:r>
            <a:endParaRPr lang="en-US" sz="559" dirty="0"/>
          </a:p>
        </p:txBody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984" y="2642295"/>
            <a:ext cx="80367" cy="71438"/>
          </a:xfrm>
          <a:prstGeom prst="rect">
            <a:avLst/>
          </a:prstGeom>
        </p:spPr>
      </p:pic>
      <p:sp>
        <p:nvSpPr>
          <p:cNvPr id="36" name="Text 26"/>
          <p:cNvSpPr/>
          <p:nvPr/>
        </p:nvSpPr>
        <p:spPr>
          <a:xfrm>
            <a:off x="1126927" y="2629793"/>
            <a:ext cx="580430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SubagentStart</a:t>
            </a:r>
            <a:endParaRPr lang="en-US" sz="542" dirty="0"/>
          </a:p>
        </p:txBody>
      </p:sp>
      <p:sp>
        <p:nvSpPr>
          <p:cNvPr id="37" name="Text 27"/>
          <p:cNvSpPr/>
          <p:nvPr/>
        </p:nvSpPr>
        <p:spPr>
          <a:xfrm>
            <a:off x="2232422" y="2625328"/>
            <a:ext cx="889397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（子Agent启动/handoff）</a:t>
            </a:r>
            <a:endParaRPr lang="en-US" sz="542" dirty="0"/>
          </a:p>
        </p:txBody>
      </p:sp>
      <p:sp>
        <p:nvSpPr>
          <p:cNvPr id="38" name="Text 28"/>
          <p:cNvSpPr/>
          <p:nvPr/>
        </p:nvSpPr>
        <p:spPr>
          <a:xfrm>
            <a:off x="1017984" y="2745879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SubagentStop</a:t>
            </a:r>
            <a:endParaRPr lang="en-US" sz="542" dirty="0"/>
          </a:p>
        </p:txBody>
      </p:sp>
      <p:sp>
        <p:nvSpPr>
          <p:cNvPr id="39" name="Text 29"/>
          <p:cNvSpPr/>
          <p:nvPr/>
        </p:nvSpPr>
        <p:spPr>
          <a:xfrm>
            <a:off x="2232422" y="2741414"/>
            <a:ext cx="585788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（子Agent完成）</a:t>
            </a:r>
            <a:endParaRPr lang="en-US" sz="542" dirty="0"/>
          </a:p>
        </p:txBody>
      </p:sp>
      <p:sp>
        <p:nvSpPr>
          <p:cNvPr id="40" name="Text 30"/>
          <p:cNvSpPr/>
          <p:nvPr/>
        </p:nvSpPr>
        <p:spPr>
          <a:xfrm>
            <a:off x="885825" y="2878931"/>
            <a:ext cx="659011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59" b="1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⑤ COMPLETION</a:t>
            </a:r>
            <a:endParaRPr lang="en-US" sz="559" dirty="0"/>
          </a:p>
        </p:txBody>
      </p:sp>
      <p:pic>
        <p:nvPicPr>
          <p:cNvPr id="41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984" y="3035201"/>
            <a:ext cx="80367" cy="71438"/>
          </a:xfrm>
          <a:prstGeom prst="rect">
            <a:avLst/>
          </a:prstGeom>
        </p:spPr>
      </p:pic>
      <p:sp>
        <p:nvSpPr>
          <p:cNvPr id="42" name="Text 31"/>
          <p:cNvSpPr/>
          <p:nvPr/>
        </p:nvSpPr>
        <p:spPr>
          <a:xfrm>
            <a:off x="1126927" y="3022699"/>
            <a:ext cx="178594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Stop</a:t>
            </a:r>
            <a:endParaRPr lang="en-US" sz="542" dirty="0"/>
          </a:p>
        </p:txBody>
      </p:sp>
      <p:sp>
        <p:nvSpPr>
          <p:cNvPr id="43" name="Text 32"/>
          <p:cNvSpPr/>
          <p:nvPr/>
        </p:nvSpPr>
        <p:spPr>
          <a:xfrm>
            <a:off x="2232422" y="3018234"/>
            <a:ext cx="955477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（Agent完成响应/可block）</a:t>
            </a:r>
            <a:endParaRPr lang="en-US" sz="542" dirty="0"/>
          </a:p>
        </p:txBody>
      </p:sp>
      <p:sp>
        <p:nvSpPr>
          <p:cNvPr id="44" name="Text 33"/>
          <p:cNvSpPr/>
          <p:nvPr/>
        </p:nvSpPr>
        <p:spPr>
          <a:xfrm>
            <a:off x="1017984" y="3138785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StopFailure</a:t>
            </a:r>
            <a:endParaRPr lang="en-US" sz="542" dirty="0"/>
          </a:p>
        </p:txBody>
      </p:sp>
      <p:sp>
        <p:nvSpPr>
          <p:cNvPr id="45" name="Text 34"/>
          <p:cNvSpPr/>
          <p:nvPr/>
        </p:nvSpPr>
        <p:spPr>
          <a:xfrm>
            <a:off x="2232422" y="3134320"/>
            <a:ext cx="569714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（API错误终止）</a:t>
            </a:r>
            <a:endParaRPr lang="en-US" sz="542" dirty="0"/>
          </a:p>
        </p:txBody>
      </p:sp>
      <p:sp>
        <p:nvSpPr>
          <p:cNvPr id="46" name="Text 35"/>
          <p:cNvSpPr/>
          <p:nvPr/>
        </p:nvSpPr>
        <p:spPr>
          <a:xfrm>
            <a:off x="1017984" y="3254871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Notification</a:t>
            </a:r>
            <a:endParaRPr lang="en-US" sz="542" dirty="0"/>
          </a:p>
        </p:txBody>
      </p:sp>
      <p:sp>
        <p:nvSpPr>
          <p:cNvPr id="47" name="Text 36"/>
          <p:cNvSpPr/>
          <p:nvPr/>
        </p:nvSpPr>
        <p:spPr>
          <a:xfrm>
            <a:off x="2232422" y="3250406"/>
            <a:ext cx="450056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（发送通知）</a:t>
            </a:r>
            <a:endParaRPr lang="en-US" sz="542" dirty="0"/>
          </a:p>
        </p:txBody>
      </p:sp>
      <p:sp>
        <p:nvSpPr>
          <p:cNvPr id="48" name="Text 37"/>
          <p:cNvSpPr/>
          <p:nvPr/>
        </p:nvSpPr>
        <p:spPr>
          <a:xfrm>
            <a:off x="885825" y="3387923"/>
            <a:ext cx="671513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59" b="1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⑥ TEAM &amp; TASK</a:t>
            </a:r>
            <a:endParaRPr lang="en-US" sz="559" dirty="0"/>
          </a:p>
        </p:txBody>
      </p:sp>
      <p:sp>
        <p:nvSpPr>
          <p:cNvPr id="49" name="Text 38"/>
          <p:cNvSpPr/>
          <p:nvPr/>
        </p:nvSpPr>
        <p:spPr>
          <a:xfrm>
            <a:off x="1017984" y="3531691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TeammateIdle</a:t>
            </a:r>
            <a:endParaRPr lang="en-US" sz="542" dirty="0"/>
          </a:p>
        </p:txBody>
      </p:sp>
      <p:sp>
        <p:nvSpPr>
          <p:cNvPr id="50" name="Text 39"/>
          <p:cNvSpPr/>
          <p:nvPr/>
        </p:nvSpPr>
        <p:spPr>
          <a:xfrm>
            <a:off x="2232422" y="3527227"/>
            <a:ext cx="450056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（队友空闲）</a:t>
            </a:r>
            <a:endParaRPr lang="en-US" sz="542" dirty="0"/>
          </a:p>
        </p:txBody>
      </p:sp>
      <p:sp>
        <p:nvSpPr>
          <p:cNvPr id="51" name="Text 40"/>
          <p:cNvSpPr/>
          <p:nvPr/>
        </p:nvSpPr>
        <p:spPr>
          <a:xfrm>
            <a:off x="1017984" y="3647777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TaskCompleted</a:t>
            </a:r>
            <a:endParaRPr lang="en-US" sz="542" dirty="0"/>
          </a:p>
        </p:txBody>
      </p:sp>
      <p:sp>
        <p:nvSpPr>
          <p:cNvPr id="52" name="Text 41"/>
          <p:cNvSpPr/>
          <p:nvPr/>
        </p:nvSpPr>
        <p:spPr>
          <a:xfrm>
            <a:off x="2232422" y="3643313"/>
            <a:ext cx="600075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（任务标记完成）</a:t>
            </a:r>
            <a:endParaRPr lang="en-US" sz="542" dirty="0"/>
          </a:p>
        </p:txBody>
      </p:sp>
      <p:sp>
        <p:nvSpPr>
          <p:cNvPr id="53" name="Text 42"/>
          <p:cNvSpPr/>
          <p:nvPr/>
        </p:nvSpPr>
        <p:spPr>
          <a:xfrm>
            <a:off x="885825" y="3780830"/>
            <a:ext cx="1309092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59" b="1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⑦ SYSTEM EVENTS（贯穿全程）</a:t>
            </a:r>
            <a:endParaRPr lang="en-US" sz="559" dirty="0"/>
          </a:p>
        </p:txBody>
      </p:sp>
      <p:sp>
        <p:nvSpPr>
          <p:cNvPr id="54" name="Text 43"/>
          <p:cNvSpPr/>
          <p:nvPr/>
        </p:nvSpPr>
        <p:spPr>
          <a:xfrm>
            <a:off x="1017984" y="3924598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ConfigChange</a:t>
            </a:r>
            <a:endParaRPr lang="en-US" sz="542" dirty="0"/>
          </a:p>
        </p:txBody>
      </p:sp>
      <p:sp>
        <p:nvSpPr>
          <p:cNvPr id="55" name="Text 44"/>
          <p:cNvSpPr/>
          <p:nvPr/>
        </p:nvSpPr>
        <p:spPr>
          <a:xfrm>
            <a:off x="2232422" y="3920133"/>
            <a:ext cx="450056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（配置变更）</a:t>
            </a:r>
            <a:endParaRPr lang="en-US" sz="542" dirty="0"/>
          </a:p>
        </p:txBody>
      </p:sp>
      <p:sp>
        <p:nvSpPr>
          <p:cNvPr id="56" name="Text 45"/>
          <p:cNvSpPr/>
          <p:nvPr/>
        </p:nvSpPr>
        <p:spPr>
          <a:xfrm>
            <a:off x="1017984" y="4040684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WorktreeCreate/Remove</a:t>
            </a:r>
            <a:endParaRPr lang="en-US" sz="542" dirty="0"/>
          </a:p>
        </p:txBody>
      </p:sp>
      <p:sp>
        <p:nvSpPr>
          <p:cNvPr id="57" name="Text 46"/>
          <p:cNvSpPr/>
          <p:nvPr/>
        </p:nvSpPr>
        <p:spPr>
          <a:xfrm>
            <a:off x="2232422" y="4036219"/>
            <a:ext cx="644723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（Worktree 管理）</a:t>
            </a:r>
            <a:endParaRPr lang="en-US" sz="542" dirty="0"/>
          </a:p>
        </p:txBody>
      </p:sp>
      <p:sp>
        <p:nvSpPr>
          <p:cNvPr id="58" name="Text 47"/>
          <p:cNvSpPr/>
          <p:nvPr/>
        </p:nvSpPr>
        <p:spPr>
          <a:xfrm>
            <a:off x="1017984" y="4156770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Pre/PostCompact</a:t>
            </a:r>
            <a:endParaRPr lang="en-US" sz="542" dirty="0"/>
          </a:p>
        </p:txBody>
      </p:sp>
      <p:sp>
        <p:nvSpPr>
          <p:cNvPr id="59" name="Text 48"/>
          <p:cNvSpPr/>
          <p:nvPr/>
        </p:nvSpPr>
        <p:spPr>
          <a:xfrm>
            <a:off x="2232422" y="4152305"/>
            <a:ext cx="600075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（对话压缩前后）</a:t>
            </a:r>
            <a:endParaRPr lang="en-US" sz="542" dirty="0"/>
          </a:p>
        </p:txBody>
      </p:sp>
      <p:sp>
        <p:nvSpPr>
          <p:cNvPr id="60" name="Text 49"/>
          <p:cNvSpPr/>
          <p:nvPr/>
        </p:nvSpPr>
        <p:spPr>
          <a:xfrm>
            <a:off x="1017984" y="4272855"/>
            <a:ext cx="1214438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Elicitation / Result</a:t>
            </a:r>
            <a:endParaRPr lang="en-US" sz="542" dirty="0"/>
          </a:p>
        </p:txBody>
      </p:sp>
      <p:sp>
        <p:nvSpPr>
          <p:cNvPr id="61" name="Text 50"/>
          <p:cNvSpPr/>
          <p:nvPr/>
        </p:nvSpPr>
        <p:spPr>
          <a:xfrm>
            <a:off x="2232422" y="4268391"/>
            <a:ext cx="642938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（MCP 用户交互）</a:t>
            </a:r>
            <a:endParaRPr lang="en-US" sz="542" dirty="0"/>
          </a:p>
        </p:txBody>
      </p:sp>
      <p:pic>
        <p:nvPicPr>
          <p:cNvPr id="62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984" y="4401443"/>
            <a:ext cx="80367" cy="71438"/>
          </a:xfrm>
          <a:prstGeom prst="rect">
            <a:avLst/>
          </a:prstGeom>
        </p:spPr>
      </p:pic>
      <p:sp>
        <p:nvSpPr>
          <p:cNvPr id="63" name="Text 51"/>
          <p:cNvSpPr/>
          <p:nvPr/>
        </p:nvSpPr>
        <p:spPr>
          <a:xfrm>
            <a:off x="1126927" y="4388941"/>
            <a:ext cx="446484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BBBBB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SessionEnd</a:t>
            </a:r>
            <a:endParaRPr lang="en-US" sz="542" dirty="0"/>
          </a:p>
        </p:txBody>
      </p:sp>
      <p:sp>
        <p:nvSpPr>
          <p:cNvPr id="64" name="Text 52"/>
          <p:cNvSpPr/>
          <p:nvPr/>
        </p:nvSpPr>
        <p:spPr>
          <a:xfrm>
            <a:off x="2232422" y="4384477"/>
            <a:ext cx="759023" cy="10894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700"/>
              </a:lnSpc>
              <a:buNone/>
            </a:pPr>
            <a:r>
              <a:rPr lang="en-US" sz="542" dirty="0">
                <a:solidFill>
                  <a:srgbClr val="77777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（会话结束/cleanup）</a:t>
            </a:r>
            <a:endParaRPr lang="en-US" sz="542" dirty="0"/>
          </a:p>
        </p:txBody>
      </p:sp>
      <p:sp>
        <p:nvSpPr>
          <p:cNvPr id="65" name="Shape 53"/>
          <p:cNvSpPr/>
          <p:nvPr/>
        </p:nvSpPr>
        <p:spPr>
          <a:xfrm>
            <a:off x="4986338" y="857250"/>
            <a:ext cx="3586163" cy="314860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66" name="Shape 54"/>
          <p:cNvSpPr/>
          <p:nvPr/>
        </p:nvSpPr>
        <p:spPr>
          <a:xfrm>
            <a:off x="4986338" y="857250"/>
            <a:ext cx="3586163" cy="28575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67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9213" y="1029593"/>
            <a:ext cx="128588" cy="128588"/>
          </a:xfrm>
          <a:prstGeom prst="rect">
            <a:avLst/>
          </a:prstGeom>
        </p:spPr>
      </p:pic>
      <p:sp>
        <p:nvSpPr>
          <p:cNvPr id="68" name="Text 55"/>
          <p:cNvSpPr/>
          <p:nvPr/>
        </p:nvSpPr>
        <p:spPr>
          <a:xfrm>
            <a:off x="5314950" y="1000125"/>
            <a:ext cx="1285875" cy="1875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跨框架通用核心注入点</a:t>
            </a:r>
            <a:endParaRPr lang="en-US" sz="885" dirty="0"/>
          </a:p>
        </p:txBody>
      </p:sp>
      <p:sp>
        <p:nvSpPr>
          <p:cNvPr id="69" name="Shape 56"/>
          <p:cNvSpPr/>
          <p:nvPr/>
        </p:nvSpPr>
        <p:spPr>
          <a:xfrm>
            <a:off x="5129213" y="1287661"/>
            <a:ext cx="3300413" cy="230386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70" name="Shape 57"/>
          <p:cNvSpPr/>
          <p:nvPr/>
        </p:nvSpPr>
        <p:spPr>
          <a:xfrm>
            <a:off x="5129213" y="1287661"/>
            <a:ext cx="1007269" cy="230386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1" name="Shape 58"/>
          <p:cNvSpPr/>
          <p:nvPr/>
        </p:nvSpPr>
        <p:spPr>
          <a:xfrm>
            <a:off x="5129213" y="1510903"/>
            <a:ext cx="1007269" cy="7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72" name="Text 59"/>
          <p:cNvSpPr/>
          <p:nvPr/>
        </p:nvSpPr>
        <p:spPr>
          <a:xfrm>
            <a:off x="5129213" y="1287661"/>
            <a:ext cx="1007269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 Code</a:t>
            </a:r>
            <a:endParaRPr lang="en-US" sz="634" dirty="0"/>
          </a:p>
        </p:txBody>
      </p:sp>
      <p:sp>
        <p:nvSpPr>
          <p:cNvPr id="73" name="Shape 60"/>
          <p:cNvSpPr/>
          <p:nvPr/>
        </p:nvSpPr>
        <p:spPr>
          <a:xfrm>
            <a:off x="6136481" y="1287661"/>
            <a:ext cx="785813" cy="230386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4" name="Shape 61"/>
          <p:cNvSpPr/>
          <p:nvPr/>
        </p:nvSpPr>
        <p:spPr>
          <a:xfrm>
            <a:off x="6136481" y="1510903"/>
            <a:ext cx="785813" cy="7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75" name="Text 62"/>
          <p:cNvSpPr/>
          <p:nvPr/>
        </p:nvSpPr>
        <p:spPr>
          <a:xfrm>
            <a:off x="6136481" y="1287661"/>
            <a:ext cx="785813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OpenAI SDK</a:t>
            </a:r>
            <a:endParaRPr lang="en-US" sz="634" dirty="0"/>
          </a:p>
        </p:txBody>
      </p:sp>
      <p:sp>
        <p:nvSpPr>
          <p:cNvPr id="76" name="Shape 63"/>
          <p:cNvSpPr/>
          <p:nvPr/>
        </p:nvSpPr>
        <p:spPr>
          <a:xfrm>
            <a:off x="6922294" y="1287661"/>
            <a:ext cx="460772" cy="230386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7" name="Shape 64"/>
          <p:cNvSpPr/>
          <p:nvPr/>
        </p:nvSpPr>
        <p:spPr>
          <a:xfrm>
            <a:off x="6922294" y="1510903"/>
            <a:ext cx="460772" cy="7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78" name="Text 65"/>
          <p:cNvSpPr/>
          <p:nvPr/>
        </p:nvSpPr>
        <p:spPr>
          <a:xfrm>
            <a:off x="6922294" y="1287661"/>
            <a:ext cx="460772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Kiro</a:t>
            </a:r>
            <a:endParaRPr lang="en-US" sz="634" dirty="0"/>
          </a:p>
        </p:txBody>
      </p:sp>
      <p:sp>
        <p:nvSpPr>
          <p:cNvPr id="79" name="Shape 66"/>
          <p:cNvSpPr/>
          <p:nvPr/>
        </p:nvSpPr>
        <p:spPr>
          <a:xfrm>
            <a:off x="7383066" y="1287661"/>
            <a:ext cx="1046559" cy="230386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80" name="Shape 67"/>
          <p:cNvSpPr/>
          <p:nvPr/>
        </p:nvSpPr>
        <p:spPr>
          <a:xfrm>
            <a:off x="7383066" y="1510903"/>
            <a:ext cx="1046559" cy="7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81" name="Text 68"/>
          <p:cNvSpPr/>
          <p:nvPr/>
        </p:nvSpPr>
        <p:spPr>
          <a:xfrm>
            <a:off x="7383066" y="1287661"/>
            <a:ext cx="1046559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LangChain</a:t>
            </a:r>
            <a:endParaRPr lang="en-US" sz="634" dirty="0"/>
          </a:p>
        </p:txBody>
      </p:sp>
      <p:sp>
        <p:nvSpPr>
          <p:cNvPr id="82" name="Shape 69"/>
          <p:cNvSpPr/>
          <p:nvPr/>
        </p:nvSpPr>
        <p:spPr>
          <a:xfrm>
            <a:off x="5129213" y="1514475"/>
            <a:ext cx="3300413" cy="230386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83" name="Text 70"/>
          <p:cNvSpPr/>
          <p:nvPr/>
        </p:nvSpPr>
        <p:spPr>
          <a:xfrm>
            <a:off x="5129213" y="1514475"/>
            <a:ext cx="1007269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SessionStart</a:t>
            </a:r>
            <a:endParaRPr lang="en-US" sz="634" dirty="0"/>
          </a:p>
        </p:txBody>
      </p:sp>
      <p:sp>
        <p:nvSpPr>
          <p:cNvPr id="84" name="Text 71"/>
          <p:cNvSpPr/>
          <p:nvPr/>
        </p:nvSpPr>
        <p:spPr>
          <a:xfrm>
            <a:off x="6136481" y="1514475"/>
            <a:ext cx="785813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on_agent_start</a:t>
            </a:r>
            <a:endParaRPr lang="en-US" sz="674" dirty="0"/>
          </a:p>
        </p:txBody>
      </p:sp>
      <p:sp>
        <p:nvSpPr>
          <p:cNvPr id="85" name="Text 72"/>
          <p:cNvSpPr/>
          <p:nvPr/>
        </p:nvSpPr>
        <p:spPr>
          <a:xfrm>
            <a:off x="6922294" y="1514475"/>
            <a:ext cx="460772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74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</a:t>
            </a:r>
            <a:endParaRPr lang="en-US" sz="674" dirty="0"/>
          </a:p>
        </p:txBody>
      </p:sp>
      <p:sp>
        <p:nvSpPr>
          <p:cNvPr id="86" name="Text 73"/>
          <p:cNvSpPr/>
          <p:nvPr/>
        </p:nvSpPr>
        <p:spPr>
          <a:xfrm>
            <a:off x="7383066" y="1514475"/>
            <a:ext cx="1046559" cy="2303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on_chain_start</a:t>
            </a:r>
            <a:endParaRPr lang="en-US" sz="674" dirty="0"/>
          </a:p>
        </p:txBody>
      </p:sp>
      <p:sp>
        <p:nvSpPr>
          <p:cNvPr id="87" name="Shape 74"/>
          <p:cNvSpPr/>
          <p:nvPr/>
        </p:nvSpPr>
        <p:spPr>
          <a:xfrm>
            <a:off x="5129213" y="1744861"/>
            <a:ext cx="3300413" cy="34647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8" name="Text 75"/>
          <p:cNvSpPr/>
          <p:nvPr/>
        </p:nvSpPr>
        <p:spPr>
          <a:xfrm>
            <a:off x="5129213" y="1744861"/>
            <a:ext cx="1007269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UserPromptSubmit</a:t>
            </a:r>
            <a:endParaRPr lang="en-US" sz="634" dirty="0"/>
          </a:p>
        </p:txBody>
      </p:sp>
      <p:sp>
        <p:nvSpPr>
          <p:cNvPr id="89" name="Text 76"/>
          <p:cNvSpPr/>
          <p:nvPr/>
        </p:nvSpPr>
        <p:spPr>
          <a:xfrm>
            <a:off x="6136481" y="1744861"/>
            <a:ext cx="785813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74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</a:t>
            </a:r>
            <a:endParaRPr lang="en-US" sz="674" dirty="0"/>
          </a:p>
        </p:txBody>
      </p:sp>
      <p:sp>
        <p:nvSpPr>
          <p:cNvPr id="90" name="Text 77"/>
          <p:cNvSpPr/>
          <p:nvPr/>
        </p:nvSpPr>
        <p:spPr>
          <a:xfrm>
            <a:off x="6922294" y="1744861"/>
            <a:ext cx="460772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Prompt Submit</a:t>
            </a:r>
            <a:endParaRPr lang="en-US" sz="674" dirty="0"/>
          </a:p>
        </p:txBody>
      </p:sp>
      <p:sp>
        <p:nvSpPr>
          <p:cNvPr id="91" name="Text 78"/>
          <p:cNvSpPr/>
          <p:nvPr/>
        </p:nvSpPr>
        <p:spPr>
          <a:xfrm>
            <a:off x="7383066" y="1744861"/>
            <a:ext cx="1046559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on_chat_model_start</a:t>
            </a:r>
            <a:endParaRPr lang="en-US" sz="674" dirty="0"/>
          </a:p>
        </p:txBody>
      </p:sp>
      <p:sp>
        <p:nvSpPr>
          <p:cNvPr id="92" name="Shape 79"/>
          <p:cNvSpPr/>
          <p:nvPr/>
        </p:nvSpPr>
        <p:spPr>
          <a:xfrm>
            <a:off x="5129213" y="2091333"/>
            <a:ext cx="3300413" cy="458986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93" name="Text 80"/>
          <p:cNvSpPr/>
          <p:nvPr/>
        </p:nvSpPr>
        <p:spPr>
          <a:xfrm>
            <a:off x="5129213" y="2091333"/>
            <a:ext cx="1007269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PreToolUse</a:t>
            </a:r>
            <a:endParaRPr lang="en-US" sz="634" dirty="0"/>
          </a:p>
        </p:txBody>
      </p:sp>
      <p:sp>
        <p:nvSpPr>
          <p:cNvPr id="94" name="Text 81"/>
          <p:cNvSpPr/>
          <p:nvPr/>
        </p:nvSpPr>
        <p:spPr>
          <a:xfrm>
            <a:off x="6136481" y="2091333"/>
            <a:ext cx="785813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on_tool_start</a:t>
            </a:r>
            <a:endParaRPr lang="en-US" sz="674" dirty="0"/>
          </a:p>
        </p:txBody>
      </p:sp>
      <p:sp>
        <p:nvSpPr>
          <p:cNvPr id="95" name="Text 82"/>
          <p:cNvSpPr/>
          <p:nvPr/>
        </p:nvSpPr>
        <p:spPr>
          <a:xfrm>
            <a:off x="6922294" y="2091333"/>
            <a:ext cx="460772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 Tool Use</a:t>
            </a:r>
            <a:endParaRPr lang="en-US" sz="674" dirty="0"/>
          </a:p>
        </p:txBody>
      </p:sp>
      <p:sp>
        <p:nvSpPr>
          <p:cNvPr id="96" name="Text 83"/>
          <p:cNvSpPr/>
          <p:nvPr/>
        </p:nvSpPr>
        <p:spPr>
          <a:xfrm>
            <a:off x="7383066" y="2091333"/>
            <a:ext cx="1046559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on_tool_start</a:t>
            </a:r>
            <a:endParaRPr lang="en-US" sz="674" dirty="0"/>
          </a:p>
        </p:txBody>
      </p:sp>
      <p:sp>
        <p:nvSpPr>
          <p:cNvPr id="97" name="Shape 84"/>
          <p:cNvSpPr/>
          <p:nvPr/>
        </p:nvSpPr>
        <p:spPr>
          <a:xfrm>
            <a:off x="5129213" y="2550319"/>
            <a:ext cx="3300413" cy="45898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8" name="Text 85"/>
          <p:cNvSpPr/>
          <p:nvPr/>
        </p:nvSpPr>
        <p:spPr>
          <a:xfrm>
            <a:off x="5129213" y="2550319"/>
            <a:ext cx="1007269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PostToolUse</a:t>
            </a:r>
            <a:endParaRPr lang="en-US" sz="634" dirty="0"/>
          </a:p>
        </p:txBody>
      </p:sp>
      <p:sp>
        <p:nvSpPr>
          <p:cNvPr id="99" name="Text 86"/>
          <p:cNvSpPr/>
          <p:nvPr/>
        </p:nvSpPr>
        <p:spPr>
          <a:xfrm>
            <a:off x="6136481" y="2550319"/>
            <a:ext cx="785813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on_tool_end</a:t>
            </a:r>
            <a:endParaRPr lang="en-US" sz="674" dirty="0"/>
          </a:p>
        </p:txBody>
      </p:sp>
      <p:sp>
        <p:nvSpPr>
          <p:cNvPr id="100" name="Text 87"/>
          <p:cNvSpPr/>
          <p:nvPr/>
        </p:nvSpPr>
        <p:spPr>
          <a:xfrm>
            <a:off x="6922294" y="2550319"/>
            <a:ext cx="460772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 Tool Use</a:t>
            </a:r>
            <a:endParaRPr lang="en-US" sz="674" dirty="0"/>
          </a:p>
        </p:txBody>
      </p:sp>
      <p:sp>
        <p:nvSpPr>
          <p:cNvPr id="101" name="Text 88"/>
          <p:cNvSpPr/>
          <p:nvPr/>
        </p:nvSpPr>
        <p:spPr>
          <a:xfrm>
            <a:off x="7383066" y="2550319"/>
            <a:ext cx="1046559" cy="458986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on_tool_end</a:t>
            </a:r>
            <a:endParaRPr lang="en-US" sz="674" dirty="0"/>
          </a:p>
        </p:txBody>
      </p:sp>
      <p:sp>
        <p:nvSpPr>
          <p:cNvPr id="102" name="Shape 89"/>
          <p:cNvSpPr/>
          <p:nvPr/>
        </p:nvSpPr>
        <p:spPr>
          <a:xfrm>
            <a:off x="5129213" y="3009305"/>
            <a:ext cx="3300413" cy="233958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103" name="Text 90"/>
          <p:cNvSpPr/>
          <p:nvPr/>
        </p:nvSpPr>
        <p:spPr>
          <a:xfrm>
            <a:off x="5129213" y="3009305"/>
            <a:ext cx="1007269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SubagentStart</a:t>
            </a:r>
            <a:endParaRPr lang="en-US" sz="634" dirty="0"/>
          </a:p>
        </p:txBody>
      </p:sp>
      <p:sp>
        <p:nvSpPr>
          <p:cNvPr id="104" name="Text 91"/>
          <p:cNvSpPr/>
          <p:nvPr/>
        </p:nvSpPr>
        <p:spPr>
          <a:xfrm>
            <a:off x="6136481" y="3009305"/>
            <a:ext cx="785813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on_handoff</a:t>
            </a:r>
            <a:endParaRPr lang="en-US" sz="674" dirty="0"/>
          </a:p>
        </p:txBody>
      </p:sp>
      <p:sp>
        <p:nvSpPr>
          <p:cNvPr id="105" name="Text 92"/>
          <p:cNvSpPr/>
          <p:nvPr/>
        </p:nvSpPr>
        <p:spPr>
          <a:xfrm>
            <a:off x="6922294" y="3009305"/>
            <a:ext cx="460772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74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</a:t>
            </a:r>
            <a:endParaRPr lang="en-US" sz="674" dirty="0"/>
          </a:p>
        </p:txBody>
      </p:sp>
      <p:sp>
        <p:nvSpPr>
          <p:cNvPr id="106" name="Text 93"/>
          <p:cNvSpPr/>
          <p:nvPr/>
        </p:nvSpPr>
        <p:spPr>
          <a:xfrm>
            <a:off x="7383066" y="3009305"/>
            <a:ext cx="1046559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on_agent_action</a:t>
            </a:r>
            <a:endParaRPr lang="en-US" sz="674" dirty="0"/>
          </a:p>
        </p:txBody>
      </p:sp>
      <p:sp>
        <p:nvSpPr>
          <p:cNvPr id="107" name="Shape 94"/>
          <p:cNvSpPr/>
          <p:nvPr/>
        </p:nvSpPr>
        <p:spPr>
          <a:xfrm>
            <a:off x="5129213" y="3243263"/>
            <a:ext cx="3300413" cy="34647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8" name="Text 95"/>
          <p:cNvSpPr/>
          <p:nvPr/>
        </p:nvSpPr>
        <p:spPr>
          <a:xfrm>
            <a:off x="5129213" y="3243263"/>
            <a:ext cx="1007269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Stop</a:t>
            </a:r>
            <a:endParaRPr lang="en-US" sz="634" dirty="0"/>
          </a:p>
        </p:txBody>
      </p:sp>
      <p:sp>
        <p:nvSpPr>
          <p:cNvPr id="109" name="Text 96"/>
          <p:cNvSpPr/>
          <p:nvPr/>
        </p:nvSpPr>
        <p:spPr>
          <a:xfrm>
            <a:off x="6136481" y="3243263"/>
            <a:ext cx="785813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on_agent_end</a:t>
            </a:r>
            <a:endParaRPr lang="en-US" sz="674" dirty="0"/>
          </a:p>
        </p:txBody>
      </p:sp>
      <p:sp>
        <p:nvSpPr>
          <p:cNvPr id="110" name="Text 97"/>
          <p:cNvSpPr/>
          <p:nvPr/>
        </p:nvSpPr>
        <p:spPr>
          <a:xfrm>
            <a:off x="6922294" y="3243263"/>
            <a:ext cx="460772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Stop</a:t>
            </a:r>
            <a:endParaRPr lang="en-US" sz="674" dirty="0"/>
          </a:p>
        </p:txBody>
      </p:sp>
      <p:sp>
        <p:nvSpPr>
          <p:cNvPr id="111" name="Text 98"/>
          <p:cNvSpPr/>
          <p:nvPr/>
        </p:nvSpPr>
        <p:spPr>
          <a:xfrm>
            <a:off x="7383066" y="3243263"/>
            <a:ext cx="1046559" cy="346472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on_agent_finish</a:t>
            </a:r>
            <a:endParaRPr lang="en-US" sz="674" dirty="0"/>
          </a:p>
        </p:txBody>
      </p:sp>
      <p:sp>
        <p:nvSpPr>
          <p:cNvPr id="112" name="Shape 99"/>
          <p:cNvSpPr/>
          <p:nvPr/>
        </p:nvSpPr>
        <p:spPr>
          <a:xfrm>
            <a:off x="5129213" y="3589734"/>
            <a:ext cx="3300413" cy="233958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113" name="Text 100"/>
          <p:cNvSpPr/>
          <p:nvPr/>
        </p:nvSpPr>
        <p:spPr>
          <a:xfrm>
            <a:off x="5129213" y="3589734"/>
            <a:ext cx="1007269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SessionEnd</a:t>
            </a:r>
            <a:endParaRPr lang="en-US" sz="634" dirty="0"/>
          </a:p>
        </p:txBody>
      </p:sp>
      <p:sp>
        <p:nvSpPr>
          <p:cNvPr id="114" name="Text 101"/>
          <p:cNvSpPr/>
          <p:nvPr/>
        </p:nvSpPr>
        <p:spPr>
          <a:xfrm>
            <a:off x="6136481" y="3589734"/>
            <a:ext cx="785813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74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</a:t>
            </a:r>
            <a:endParaRPr lang="en-US" sz="674" dirty="0"/>
          </a:p>
        </p:txBody>
      </p:sp>
      <p:sp>
        <p:nvSpPr>
          <p:cNvPr id="115" name="Text 102"/>
          <p:cNvSpPr/>
          <p:nvPr/>
        </p:nvSpPr>
        <p:spPr>
          <a:xfrm>
            <a:off x="6922294" y="3589734"/>
            <a:ext cx="460772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74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</a:t>
            </a:r>
            <a:endParaRPr lang="en-US" sz="674" dirty="0"/>
          </a:p>
        </p:txBody>
      </p:sp>
      <p:sp>
        <p:nvSpPr>
          <p:cNvPr id="116" name="Text 103"/>
          <p:cNvSpPr/>
          <p:nvPr/>
        </p:nvSpPr>
        <p:spPr>
          <a:xfrm>
            <a:off x="7383066" y="3589734"/>
            <a:ext cx="1046559" cy="233958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on_chain_end</a:t>
            </a:r>
            <a:endParaRPr lang="en-US" sz="674" dirty="0"/>
          </a:p>
        </p:txBody>
      </p:sp>
      <p:sp>
        <p:nvSpPr>
          <p:cNvPr id="117" name="Shape 104"/>
          <p:cNvSpPr/>
          <p:nvPr/>
        </p:nvSpPr>
        <p:spPr>
          <a:xfrm>
            <a:off x="4986338" y="4084439"/>
            <a:ext cx="3586163" cy="905470"/>
          </a:xfrm>
          <a:prstGeom prst="rect">
            <a:avLst/>
          </a:prstGeom>
          <a:solidFill>
            <a:srgbClr val="FFFFFF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118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9213" y="4223742"/>
            <a:ext cx="100013" cy="114300"/>
          </a:xfrm>
          <a:prstGeom prst="rect">
            <a:avLst/>
          </a:prstGeom>
        </p:spPr>
      </p:pic>
      <p:sp>
        <p:nvSpPr>
          <p:cNvPr id="119" name="Text 105"/>
          <p:cNvSpPr/>
          <p:nvPr/>
        </p:nvSpPr>
        <p:spPr>
          <a:xfrm>
            <a:off x="5286375" y="4198739"/>
            <a:ext cx="948333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种 Handler 类型</a:t>
            </a:r>
            <a:endParaRPr lang="en-US" sz="784" dirty="0"/>
          </a:p>
        </p:txBody>
      </p:sp>
      <p:sp>
        <p:nvSpPr>
          <p:cNvPr id="120" name="Shape 106"/>
          <p:cNvSpPr/>
          <p:nvPr/>
        </p:nvSpPr>
        <p:spPr>
          <a:xfrm>
            <a:off x="5231904" y="4434483"/>
            <a:ext cx="257175" cy="257175"/>
          </a:xfrm>
          <a:prstGeom prst="rect">
            <a:avLst/>
          </a:prstGeom>
          <a:solidFill>
            <a:srgbClr val="FFF5EE"/>
          </a:solidFill>
          <a:ln/>
        </p:spPr>
      </p:sp>
      <p:pic>
        <p:nvPicPr>
          <p:cNvPr id="121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8161" y="4498777"/>
            <a:ext cx="144661" cy="128588"/>
          </a:xfrm>
          <a:prstGeom prst="rect">
            <a:avLst/>
          </a:prstGeom>
        </p:spPr>
      </p:pic>
      <p:sp>
        <p:nvSpPr>
          <p:cNvPr id="122" name="Text 107"/>
          <p:cNvSpPr/>
          <p:nvPr/>
        </p:nvSpPr>
        <p:spPr>
          <a:xfrm>
            <a:off x="5129213" y="4734520"/>
            <a:ext cx="462558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Command</a:t>
            </a:r>
            <a:endParaRPr lang="en-US" sz="634" dirty="0"/>
          </a:p>
        </p:txBody>
      </p:sp>
      <p:sp>
        <p:nvSpPr>
          <p:cNvPr id="123" name="Shape 108"/>
          <p:cNvSpPr/>
          <p:nvPr/>
        </p:nvSpPr>
        <p:spPr>
          <a:xfrm>
            <a:off x="6250781" y="4434483"/>
            <a:ext cx="257175" cy="257175"/>
          </a:xfrm>
          <a:prstGeom prst="rect">
            <a:avLst/>
          </a:prstGeom>
          <a:solidFill>
            <a:srgbClr val="FFF5EE"/>
          </a:solidFill>
          <a:ln/>
        </p:spPr>
      </p:sp>
      <p:pic>
        <p:nvPicPr>
          <p:cNvPr id="124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5075" y="4498777"/>
            <a:ext cx="128588" cy="128588"/>
          </a:xfrm>
          <a:prstGeom prst="rect">
            <a:avLst/>
          </a:prstGeom>
        </p:spPr>
      </p:pic>
      <p:sp>
        <p:nvSpPr>
          <p:cNvPr id="125" name="Text 109"/>
          <p:cNvSpPr/>
          <p:nvPr/>
        </p:nvSpPr>
        <p:spPr>
          <a:xfrm>
            <a:off x="6251674" y="4734520"/>
            <a:ext cx="255389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HTTP</a:t>
            </a:r>
            <a:endParaRPr lang="en-US" sz="634" dirty="0"/>
          </a:p>
        </p:txBody>
      </p:sp>
      <p:sp>
        <p:nvSpPr>
          <p:cNvPr id="126" name="Shape 110"/>
          <p:cNvSpPr/>
          <p:nvPr/>
        </p:nvSpPr>
        <p:spPr>
          <a:xfrm>
            <a:off x="7203579" y="4434483"/>
            <a:ext cx="257175" cy="257175"/>
          </a:xfrm>
          <a:prstGeom prst="rect">
            <a:avLst/>
          </a:prstGeom>
          <a:solidFill>
            <a:srgbClr val="FFF5EE"/>
          </a:solidFill>
          <a:ln/>
        </p:spPr>
      </p:sp>
      <p:pic>
        <p:nvPicPr>
          <p:cNvPr id="127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7873" y="4498777"/>
            <a:ext cx="128588" cy="128588"/>
          </a:xfrm>
          <a:prstGeom prst="rect">
            <a:avLst/>
          </a:prstGeom>
        </p:spPr>
      </p:pic>
      <p:sp>
        <p:nvSpPr>
          <p:cNvPr id="128" name="Text 111"/>
          <p:cNvSpPr/>
          <p:nvPr/>
        </p:nvSpPr>
        <p:spPr>
          <a:xfrm>
            <a:off x="7166967" y="4734520"/>
            <a:ext cx="330398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Prompt</a:t>
            </a:r>
            <a:endParaRPr lang="en-US" sz="634" dirty="0"/>
          </a:p>
        </p:txBody>
      </p:sp>
      <p:sp>
        <p:nvSpPr>
          <p:cNvPr id="129" name="Shape 112"/>
          <p:cNvSpPr/>
          <p:nvPr/>
        </p:nvSpPr>
        <p:spPr>
          <a:xfrm>
            <a:off x="8164413" y="4434483"/>
            <a:ext cx="257175" cy="257175"/>
          </a:xfrm>
          <a:prstGeom prst="rect">
            <a:avLst/>
          </a:prstGeom>
          <a:solidFill>
            <a:srgbClr val="FFF5EE"/>
          </a:solidFill>
          <a:ln/>
        </p:spPr>
      </p:sp>
      <p:pic>
        <p:nvPicPr>
          <p:cNvPr id="130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2634" y="4498777"/>
            <a:ext cx="160734" cy="128588"/>
          </a:xfrm>
          <a:prstGeom prst="rect">
            <a:avLst/>
          </a:prstGeom>
        </p:spPr>
      </p:pic>
      <p:sp>
        <p:nvSpPr>
          <p:cNvPr id="131" name="Text 113"/>
          <p:cNvSpPr/>
          <p:nvPr/>
        </p:nvSpPr>
        <p:spPr>
          <a:xfrm>
            <a:off x="8156377" y="4734520"/>
            <a:ext cx="273248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</a:t>
            </a:r>
            <a:endParaRPr lang="en-US" sz="634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上下文工程：守护模型的思维清晰度</a:t>
            </a:r>
            <a:endParaRPr lang="en-US" sz="1912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092101"/>
            <a:ext cx="176808" cy="1571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55464" y="1057275"/>
            <a:ext cx="94297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子智能体隔离</a:t>
            </a:r>
            <a:endParaRPr lang="en-US" sz="1090" dirty="0"/>
          </a:p>
        </p:txBody>
      </p:sp>
      <p:sp>
        <p:nvSpPr>
          <p:cNvPr id="6" name="Shape 2"/>
          <p:cNvSpPr/>
          <p:nvPr/>
        </p:nvSpPr>
        <p:spPr>
          <a:xfrm>
            <a:off x="571500" y="1398389"/>
            <a:ext cx="3893344" cy="2630909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7" name="Shape 3"/>
          <p:cNvSpPr/>
          <p:nvPr/>
        </p:nvSpPr>
        <p:spPr>
          <a:xfrm>
            <a:off x="571500" y="1398389"/>
            <a:ext cx="3893344" cy="2857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8" name="Text 4"/>
          <p:cNvSpPr/>
          <p:nvPr/>
        </p:nvSpPr>
        <p:spPr>
          <a:xfrm>
            <a:off x="714375" y="1526977"/>
            <a:ext cx="3607594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大任务拆小，父子拥有独立的 </a:t>
            </a: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messages[]</a:t>
            </a: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。子 Agent 的冗长历史直接丢弃，不污染主对话，避免 </a:t>
            </a: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Needle in a Haystack</a:t>
            </a: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效应。</a:t>
            </a:r>
            <a:endParaRPr lang="en-US" sz="780" dirty="0"/>
          </a:p>
        </p:txBody>
      </p:sp>
      <p:sp>
        <p:nvSpPr>
          <p:cNvPr id="9" name="Shape 5"/>
          <p:cNvSpPr/>
          <p:nvPr/>
        </p:nvSpPr>
        <p:spPr>
          <a:xfrm>
            <a:off x="714375" y="1962745"/>
            <a:ext cx="3607594" cy="1643063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803797" y="2105620"/>
            <a:ext cx="1428750" cy="407194"/>
          </a:xfrm>
          <a:prstGeom prst="rect">
            <a:avLst/>
          </a:prstGeom>
          <a:solidFill>
            <a:srgbClr val="FFF5EE"/>
          </a:solidFill>
          <a:ln w="18288">
            <a:solidFill>
              <a:srgbClr val="FF6A0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803797" y="2105620"/>
            <a:ext cx="1428750" cy="407194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父 Agent (主对话)</a:t>
            </a:r>
            <a:endParaRPr lang="en-US" sz="784" dirty="0"/>
          </a:p>
        </p:txBody>
      </p:sp>
      <p:sp>
        <p:nvSpPr>
          <p:cNvPr id="12" name="Shape 8"/>
          <p:cNvSpPr/>
          <p:nvPr/>
        </p:nvSpPr>
        <p:spPr>
          <a:xfrm>
            <a:off x="1977033" y="2498527"/>
            <a:ext cx="14288" cy="42862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3" name="Text 9"/>
          <p:cNvSpPr/>
          <p:nvPr/>
        </p:nvSpPr>
        <p:spPr>
          <a:xfrm>
            <a:off x="1255514" y="2641402"/>
            <a:ext cx="50006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派生子任务</a:t>
            </a:r>
            <a:endParaRPr lang="en-US" sz="683" dirty="0"/>
          </a:p>
        </p:txBody>
      </p:sp>
      <p:sp>
        <p:nvSpPr>
          <p:cNvPr id="14" name="Shape 10"/>
          <p:cNvSpPr/>
          <p:nvPr/>
        </p:nvSpPr>
        <p:spPr>
          <a:xfrm>
            <a:off x="3045023" y="2498527"/>
            <a:ext cx="14288" cy="428625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5" name="Text 11"/>
          <p:cNvSpPr/>
          <p:nvPr/>
        </p:nvSpPr>
        <p:spPr>
          <a:xfrm>
            <a:off x="3461147" y="2641402"/>
            <a:ext cx="50006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仅返回结果</a:t>
            </a:r>
            <a:endParaRPr lang="en-US" sz="683" dirty="0"/>
          </a:p>
        </p:txBody>
      </p:sp>
      <p:sp>
        <p:nvSpPr>
          <p:cNvPr id="16" name="Shape 12"/>
          <p:cNvSpPr/>
          <p:nvPr/>
        </p:nvSpPr>
        <p:spPr>
          <a:xfrm>
            <a:off x="1446609" y="2859286"/>
            <a:ext cx="2143125" cy="603647"/>
          </a:xfrm>
          <a:prstGeom prst="rect">
            <a:avLst/>
          </a:prstGeom>
          <a:solidFill>
            <a:srgbClr val="F0F0F0"/>
          </a:solidFill>
          <a:ln w="18288">
            <a:solidFill>
              <a:srgbClr val="999999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1937742" y="3016448"/>
            <a:ext cx="1160859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子 Agent (独立上下文)</a:t>
            </a:r>
            <a:endParaRPr lang="en-US" sz="784" dirty="0"/>
          </a:p>
        </p:txBody>
      </p:sp>
      <p:sp>
        <p:nvSpPr>
          <p:cNvPr id="18" name="Text 14"/>
          <p:cNvSpPr/>
          <p:nvPr/>
        </p:nvSpPr>
        <p:spPr>
          <a:xfrm>
            <a:off x="2414588" y="3230761"/>
            <a:ext cx="635794" cy="1250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... 30次工具调用</a:t>
            </a:r>
            <a:endParaRPr lang="en-US" sz="621" dirty="0"/>
          </a:p>
        </p:txBody>
      </p:sp>
      <p:sp>
        <p:nvSpPr>
          <p:cNvPr id="19" name="Shape 15"/>
          <p:cNvSpPr/>
          <p:nvPr/>
        </p:nvSpPr>
        <p:spPr>
          <a:xfrm>
            <a:off x="3116461" y="3373636"/>
            <a:ext cx="580430" cy="196453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898" y="3434358"/>
            <a:ext cx="75009" cy="8572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3262908" y="3425428"/>
            <a:ext cx="362545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历史丢弃</a:t>
            </a:r>
            <a:endParaRPr lang="en-US" sz="584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156" y="1092101"/>
            <a:ext cx="157163" cy="157163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4943475" y="1057275"/>
            <a:ext cx="110013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三层上下文压缩</a:t>
            </a:r>
            <a:endParaRPr lang="en-US" sz="1090" dirty="0"/>
          </a:p>
        </p:txBody>
      </p:sp>
      <p:sp>
        <p:nvSpPr>
          <p:cNvPr id="24" name="Text 18"/>
          <p:cNvSpPr/>
          <p:nvPr/>
        </p:nvSpPr>
        <p:spPr>
          <a:xfrm>
            <a:off x="4679156" y="1398389"/>
            <a:ext cx="3893344" cy="155377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上下文总会满，必须有办法腾地方。</a:t>
            </a:r>
            <a:endParaRPr lang="en-US" sz="734" dirty="0"/>
          </a:p>
        </p:txBody>
      </p:sp>
      <p:sp>
        <p:nvSpPr>
          <p:cNvPr id="25" name="Shape 19"/>
          <p:cNvSpPr/>
          <p:nvPr/>
        </p:nvSpPr>
        <p:spPr>
          <a:xfrm>
            <a:off x="4679156" y="1639491"/>
            <a:ext cx="3893344" cy="74004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Shape 20"/>
          <p:cNvSpPr/>
          <p:nvPr/>
        </p:nvSpPr>
        <p:spPr>
          <a:xfrm>
            <a:off x="4679156" y="1639491"/>
            <a:ext cx="3893344" cy="1428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7" name="Shape 21"/>
          <p:cNvSpPr/>
          <p:nvPr/>
        </p:nvSpPr>
        <p:spPr>
          <a:xfrm>
            <a:off x="8558213" y="1639491"/>
            <a:ext cx="14288" cy="74004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8" name="Shape 22"/>
          <p:cNvSpPr/>
          <p:nvPr/>
        </p:nvSpPr>
        <p:spPr>
          <a:xfrm>
            <a:off x="4679156" y="2365251"/>
            <a:ext cx="3893344" cy="1428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9" name="Shape 23"/>
          <p:cNvSpPr/>
          <p:nvPr/>
        </p:nvSpPr>
        <p:spPr>
          <a:xfrm>
            <a:off x="4679156" y="1639491"/>
            <a:ext cx="42863" cy="740048"/>
          </a:xfrm>
          <a:prstGeom prst="rect">
            <a:avLst/>
          </a:prstGeom>
          <a:solidFill>
            <a:srgbClr val="FF6A00"/>
          </a:solidFill>
          <a:ln/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606" y="1753791"/>
            <a:ext cx="142875" cy="142875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5136356" y="1739503"/>
            <a:ext cx="3307556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Micro-compact (微压缩)</a:t>
            </a:r>
            <a:endParaRPr lang="en-US" sz="834" dirty="0"/>
          </a:p>
        </p:txBody>
      </p:sp>
      <p:sp>
        <p:nvSpPr>
          <p:cNvPr id="32" name="Text 25"/>
          <p:cNvSpPr/>
          <p:nvPr/>
        </p:nvSpPr>
        <p:spPr>
          <a:xfrm>
            <a:off x="5136356" y="1969889"/>
            <a:ext cx="2962870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在每次 LLM 调用前，将较旧的工具执行结果替换为极简占位符（如</a:t>
            </a:r>
            <a:endParaRPr lang="en-US" sz="727" dirty="0"/>
          </a:p>
        </p:txBody>
      </p:sp>
      <p:sp>
        <p:nvSpPr>
          <p:cNvPr id="33" name="Text 26"/>
          <p:cNvSpPr/>
          <p:nvPr/>
        </p:nvSpPr>
        <p:spPr>
          <a:xfrm>
            <a:off x="5136356" y="2107741"/>
            <a:ext cx="1260174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[Previous: used grep]</a:t>
            </a:r>
            <a:endParaRPr lang="en-US" sz="727" dirty="0"/>
          </a:p>
        </p:txBody>
      </p:sp>
      <p:sp>
        <p:nvSpPr>
          <p:cNvPr id="34" name="Text 27"/>
          <p:cNvSpPr/>
          <p:nvPr/>
        </p:nvSpPr>
        <p:spPr>
          <a:xfrm>
            <a:off x="6396530" y="2116671"/>
            <a:ext cx="967978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），释放即时 Token。</a:t>
            </a:r>
            <a:endParaRPr lang="en-US" sz="727" dirty="0"/>
          </a:p>
        </p:txBody>
      </p:sp>
      <p:sp>
        <p:nvSpPr>
          <p:cNvPr id="35" name="Shape 28"/>
          <p:cNvSpPr/>
          <p:nvPr/>
        </p:nvSpPr>
        <p:spPr>
          <a:xfrm>
            <a:off x="4679156" y="2436688"/>
            <a:ext cx="3893344" cy="73826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6" name="Shape 29"/>
          <p:cNvSpPr/>
          <p:nvPr/>
        </p:nvSpPr>
        <p:spPr>
          <a:xfrm>
            <a:off x="4679156" y="2436688"/>
            <a:ext cx="3893344" cy="1428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7" name="Shape 30"/>
          <p:cNvSpPr/>
          <p:nvPr/>
        </p:nvSpPr>
        <p:spPr>
          <a:xfrm>
            <a:off x="8558213" y="2436688"/>
            <a:ext cx="14288" cy="73826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8" name="Shape 31"/>
          <p:cNvSpPr/>
          <p:nvPr/>
        </p:nvSpPr>
        <p:spPr>
          <a:xfrm>
            <a:off x="4679156" y="3160663"/>
            <a:ext cx="3893344" cy="1428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9" name="Shape 32"/>
          <p:cNvSpPr/>
          <p:nvPr/>
        </p:nvSpPr>
        <p:spPr>
          <a:xfrm>
            <a:off x="4679156" y="2436688"/>
            <a:ext cx="42863" cy="738262"/>
          </a:xfrm>
          <a:prstGeom prst="rect">
            <a:avLst/>
          </a:prstGeom>
          <a:solidFill>
            <a:srgbClr val="FF6A00"/>
          </a:solidFill>
          <a:ln/>
        </p:spPr>
      </p:sp>
      <p:pic>
        <p:nvPicPr>
          <p:cNvPr id="4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8466" y="2550988"/>
            <a:ext cx="107156" cy="142875"/>
          </a:xfrm>
          <a:prstGeom prst="rect">
            <a:avLst/>
          </a:prstGeom>
        </p:spPr>
      </p:pic>
      <p:sp>
        <p:nvSpPr>
          <p:cNvPr id="41" name="Text 33"/>
          <p:cNvSpPr/>
          <p:nvPr/>
        </p:nvSpPr>
        <p:spPr>
          <a:xfrm>
            <a:off x="5136356" y="2536701"/>
            <a:ext cx="3307556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Auto-compact (自动压缩)</a:t>
            </a:r>
            <a:endParaRPr lang="en-US" sz="834" dirty="0"/>
          </a:p>
        </p:txBody>
      </p:sp>
      <p:sp>
        <p:nvSpPr>
          <p:cNvPr id="42" name="Text 34"/>
          <p:cNvSpPr/>
          <p:nvPr/>
        </p:nvSpPr>
        <p:spPr>
          <a:xfrm>
            <a:off x="5136356" y="2756371"/>
            <a:ext cx="3307556" cy="2899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当 Token 超过阈值时，将完整对话保存到磁盘，并让 LLM 生成当前状态的摘要，用摘要替换所有历史消息。</a:t>
            </a:r>
            <a:endParaRPr lang="en-US" sz="727" dirty="0"/>
          </a:p>
        </p:txBody>
      </p:sp>
      <p:sp>
        <p:nvSpPr>
          <p:cNvPr id="43" name="Shape 35"/>
          <p:cNvSpPr/>
          <p:nvPr/>
        </p:nvSpPr>
        <p:spPr>
          <a:xfrm>
            <a:off x="4679156" y="3232100"/>
            <a:ext cx="3893344" cy="74004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4" name="Shape 36"/>
          <p:cNvSpPr/>
          <p:nvPr/>
        </p:nvSpPr>
        <p:spPr>
          <a:xfrm>
            <a:off x="4679156" y="3232100"/>
            <a:ext cx="3893344" cy="1428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45" name="Shape 37"/>
          <p:cNvSpPr/>
          <p:nvPr/>
        </p:nvSpPr>
        <p:spPr>
          <a:xfrm>
            <a:off x="8558213" y="3232100"/>
            <a:ext cx="14288" cy="74004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46" name="Shape 38"/>
          <p:cNvSpPr/>
          <p:nvPr/>
        </p:nvSpPr>
        <p:spPr>
          <a:xfrm>
            <a:off x="4679156" y="3957861"/>
            <a:ext cx="3893344" cy="1428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47" name="Shape 39"/>
          <p:cNvSpPr/>
          <p:nvPr/>
        </p:nvSpPr>
        <p:spPr>
          <a:xfrm>
            <a:off x="4679156" y="3232100"/>
            <a:ext cx="42863" cy="740048"/>
          </a:xfrm>
          <a:prstGeom prst="rect">
            <a:avLst/>
          </a:prstGeom>
          <a:solidFill>
            <a:srgbClr val="FF6A00"/>
          </a:solidFill>
          <a:ln/>
        </p:spPr>
      </p:sp>
      <p:pic>
        <p:nvPicPr>
          <p:cNvPr id="4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536" y="3346400"/>
            <a:ext cx="125016" cy="142875"/>
          </a:xfrm>
          <a:prstGeom prst="rect">
            <a:avLst/>
          </a:prstGeom>
        </p:spPr>
      </p:pic>
      <p:sp>
        <p:nvSpPr>
          <p:cNvPr id="49" name="Text 40"/>
          <p:cNvSpPr/>
          <p:nvPr/>
        </p:nvSpPr>
        <p:spPr>
          <a:xfrm>
            <a:off x="5136356" y="3332113"/>
            <a:ext cx="3307556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Manual compact (手动压缩)</a:t>
            </a:r>
            <a:endParaRPr lang="en-US" sz="834" dirty="0"/>
          </a:p>
        </p:txBody>
      </p:sp>
      <p:sp>
        <p:nvSpPr>
          <p:cNvPr id="50" name="Text 41"/>
          <p:cNvSpPr/>
          <p:nvPr/>
        </p:nvSpPr>
        <p:spPr>
          <a:xfrm>
            <a:off x="5136356" y="3564285"/>
            <a:ext cx="228600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提供</a:t>
            </a:r>
            <a:endParaRPr lang="en-US" sz="727" dirty="0"/>
          </a:p>
        </p:txBody>
      </p:sp>
      <p:sp>
        <p:nvSpPr>
          <p:cNvPr id="51" name="Text 42"/>
          <p:cNvSpPr/>
          <p:nvPr/>
        </p:nvSpPr>
        <p:spPr>
          <a:xfrm>
            <a:off x="5364956" y="3555355"/>
            <a:ext cx="42005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compact</a:t>
            </a:r>
            <a:endParaRPr lang="en-US" sz="727" dirty="0"/>
          </a:p>
        </p:txBody>
      </p:sp>
      <p:sp>
        <p:nvSpPr>
          <p:cNvPr id="52" name="Text 43"/>
          <p:cNvSpPr/>
          <p:nvPr/>
        </p:nvSpPr>
        <p:spPr>
          <a:xfrm>
            <a:off x="5785014" y="3564285"/>
            <a:ext cx="3161122" cy="2714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727" dirty="0" err="1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工具，允许模型在认为必要时主动触发压缩，赋予模型对</a:t>
            </a:r>
            <a:r>
              <a:rPr lang="en-US" altLang="zh-CN" sz="727" dirty="0" err="1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自身记忆的控制权</a:t>
            </a:r>
            <a:r>
              <a:rPr lang="en-US" altLang="zh-CN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altLang="zh-CN" sz="727" dirty="0"/>
          </a:p>
          <a:p>
            <a:pPr marL="0" indent="0" algn="l">
              <a:lnSpc>
                <a:spcPts val="1100"/>
              </a:lnSpc>
              <a:buNone/>
            </a:pPr>
            <a:endParaRPr lang="en-US" sz="727" dirty="0"/>
          </a:p>
        </p:txBody>
      </p:sp>
      <p:sp>
        <p:nvSpPr>
          <p:cNvPr id="53" name="Text 44"/>
          <p:cNvSpPr/>
          <p:nvPr/>
        </p:nvSpPr>
        <p:spPr>
          <a:xfrm>
            <a:off x="5136356" y="3564285"/>
            <a:ext cx="3277558" cy="1304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endParaRPr lang="en-US" sz="727" dirty="0"/>
          </a:p>
        </p:txBody>
      </p:sp>
      <p:sp>
        <p:nvSpPr>
          <p:cNvPr id="54" name="Text 45"/>
          <p:cNvSpPr/>
          <p:nvPr/>
        </p:nvSpPr>
        <p:spPr>
          <a:xfrm>
            <a:off x="7825978" y="4814888"/>
            <a:ext cx="746522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05 / CONTEXT</a:t>
            </a:r>
            <a:endParaRPr lang="en-US" sz="734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D818C52B-BA22-9AEE-4A27-31A1943DC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655"/>
            <a:ext cx="9144000" cy="512218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96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14363"/>
            <a:ext cx="5623847" cy="3395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任务系统：持久化</a:t>
            </a:r>
            <a:r>
              <a:rPr lang="en-US" sz="212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121" b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Todos，让目标跨越对话存活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571500" y="1285875"/>
            <a:ext cx="3143250" cy="757238"/>
          </a:xfrm>
          <a:prstGeom prst="rect">
            <a:avLst/>
          </a:prstGeom>
          <a:noFill/>
          <a:ln/>
        </p:spPr>
        <p:txBody>
          <a:bodyPr wrap="square" lIns="0" tIns="0" rIns="0" bIns="170053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没有计划的 Agent 走哪算哪。
</a:t>
            </a:r>
            <a:r>
              <a:rPr lang="en-US" sz="139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任务系统是多 Agent 协作的骨架。</a:t>
            </a:r>
            <a:endParaRPr lang="en-US" sz="1397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287786"/>
            <a:ext cx="192881" cy="1714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07256" y="2257425"/>
            <a:ext cx="961802" cy="1673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*DAG 任务图结构</a:t>
            </a:r>
            <a:endParaRPr lang="en-US" sz="987" dirty="0"/>
          </a:p>
        </p:txBody>
      </p:sp>
      <p:sp>
        <p:nvSpPr>
          <p:cNvPr id="7" name="Text 3"/>
          <p:cNvSpPr/>
          <p:nvPr/>
        </p:nvSpPr>
        <p:spPr>
          <a:xfrm>
            <a:off x="907256" y="2521744"/>
            <a:ext cx="2807494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将大目标拆解为有向无环图（DAG）结构的小任务，明确执行顺序与状态（pending / in_progress / completed）。</a:t>
            </a:r>
            <a:endParaRPr lang="en-US" sz="83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279288"/>
            <a:ext cx="214313" cy="1714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28688" y="3248927"/>
            <a:ext cx="822341" cy="1673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</a:t>
            </a:r>
            <a:r>
              <a:rPr lang="en-US" sz="987" b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依赖关系管理</a:t>
            </a:r>
            <a:endParaRPr lang="en-US" sz="987" dirty="0"/>
          </a:p>
        </p:txBody>
      </p:sp>
      <p:sp>
        <p:nvSpPr>
          <p:cNvPr id="10" name="Text 5"/>
          <p:cNvSpPr/>
          <p:nvPr/>
        </p:nvSpPr>
        <p:spPr>
          <a:xfrm>
            <a:off x="928688" y="3536463"/>
            <a:ext cx="260747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通过</a:t>
            </a:r>
            <a:endParaRPr lang="en-US" sz="834" dirty="0"/>
          </a:p>
        </p:txBody>
      </p:sp>
      <p:sp>
        <p:nvSpPr>
          <p:cNvPr id="11" name="Shape 6"/>
          <p:cNvSpPr/>
          <p:nvPr/>
        </p:nvSpPr>
        <p:spPr>
          <a:xfrm>
            <a:off x="1189434" y="3511460"/>
            <a:ext cx="702962" cy="18395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2" name="Text 7"/>
          <p:cNvSpPr/>
          <p:nvPr/>
        </p:nvSpPr>
        <p:spPr>
          <a:xfrm>
            <a:off x="1189434" y="3511460"/>
            <a:ext cx="702962" cy="183952"/>
          </a:xfrm>
          <a:prstGeom prst="rect">
            <a:avLst/>
          </a:prstGeom>
          <a:noFill/>
          <a:ln/>
        </p:spPr>
        <p:txBody>
          <a:bodyPr wrap="none" lIns="51054" tIns="17018" rIns="51054" bIns="17018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blockedBy</a:t>
            </a:r>
            <a:endParaRPr lang="en-US" sz="784" dirty="0"/>
          </a:p>
        </p:txBody>
      </p:sp>
      <p:sp>
        <p:nvSpPr>
          <p:cNvPr id="13" name="Text 8"/>
          <p:cNvSpPr/>
          <p:nvPr/>
        </p:nvSpPr>
        <p:spPr>
          <a:xfrm>
            <a:off x="1892396" y="3536463"/>
            <a:ext cx="832247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（前置依赖）和</a:t>
            </a:r>
            <a:endParaRPr lang="en-US" sz="834" dirty="0"/>
          </a:p>
        </p:txBody>
      </p:sp>
      <p:sp>
        <p:nvSpPr>
          <p:cNvPr id="14" name="Shape 9"/>
          <p:cNvSpPr/>
          <p:nvPr/>
        </p:nvSpPr>
        <p:spPr>
          <a:xfrm>
            <a:off x="2724643" y="3511460"/>
            <a:ext cx="497216" cy="18395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5" name="Text 10"/>
          <p:cNvSpPr/>
          <p:nvPr/>
        </p:nvSpPr>
        <p:spPr>
          <a:xfrm>
            <a:off x="2724643" y="3511460"/>
            <a:ext cx="497216" cy="183952"/>
          </a:xfrm>
          <a:prstGeom prst="rect">
            <a:avLst/>
          </a:prstGeom>
          <a:noFill/>
          <a:ln/>
        </p:spPr>
        <p:txBody>
          <a:bodyPr wrap="none" lIns="51054" tIns="17018" rIns="51054" bIns="17018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blocks</a:t>
            </a:r>
            <a:endParaRPr lang="en-US" sz="784" dirty="0"/>
          </a:p>
        </p:txBody>
      </p:sp>
      <p:sp>
        <p:nvSpPr>
          <p:cNvPr id="16" name="Text 11"/>
          <p:cNvSpPr/>
          <p:nvPr/>
        </p:nvSpPr>
        <p:spPr>
          <a:xfrm>
            <a:off x="3221859" y="3536463"/>
            <a:ext cx="457200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（后置影</a:t>
            </a:r>
            <a:endParaRPr lang="en-US" sz="834" dirty="0"/>
          </a:p>
        </p:txBody>
      </p:sp>
      <p:sp>
        <p:nvSpPr>
          <p:cNvPr id="17" name="Text 12"/>
          <p:cNvSpPr/>
          <p:nvPr/>
        </p:nvSpPr>
        <p:spPr>
          <a:xfrm>
            <a:off x="928688" y="3719326"/>
            <a:ext cx="2743200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响）控制任务流转，确保前置任务完成后才解锁后续任</a:t>
            </a:r>
            <a:endParaRPr lang="en-US" sz="834" dirty="0"/>
          </a:p>
        </p:txBody>
      </p:sp>
      <p:sp>
        <p:nvSpPr>
          <p:cNvPr id="18" name="Text 13"/>
          <p:cNvSpPr/>
          <p:nvPr/>
        </p:nvSpPr>
        <p:spPr>
          <a:xfrm>
            <a:off x="928688" y="3902190"/>
            <a:ext cx="228600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务。</a:t>
            </a:r>
            <a:endParaRPr lang="en-US" sz="834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4272576"/>
            <a:ext cx="150019" cy="17145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864394" y="4242215"/>
            <a:ext cx="285035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磁盘持久化</a:t>
            </a:r>
            <a:endParaRPr lang="en-US" sz="987" dirty="0"/>
          </a:p>
        </p:txBody>
      </p:sp>
      <p:sp>
        <p:nvSpPr>
          <p:cNvPr id="21" name="Text 15"/>
          <p:cNvSpPr/>
          <p:nvPr/>
        </p:nvSpPr>
        <p:spPr>
          <a:xfrm>
            <a:off x="864394" y="4506534"/>
            <a:ext cx="2850356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每个任务保存为独立的 JSON 文件。即使会话重启或上下文被压缩，Agent 依然能从磁盘找回自己的目标。</a:t>
            </a:r>
            <a:endParaRPr lang="en-US" sz="834" dirty="0"/>
          </a:p>
        </p:txBody>
      </p:sp>
      <p:sp>
        <p:nvSpPr>
          <p:cNvPr id="22" name="Shape 16"/>
          <p:cNvSpPr/>
          <p:nvPr/>
        </p:nvSpPr>
        <p:spPr>
          <a:xfrm>
            <a:off x="4000500" y="1285875"/>
            <a:ext cx="4572000" cy="3000375"/>
          </a:xfrm>
          <a:prstGeom prst="rect">
            <a:avLst/>
          </a:prstGeom>
          <a:solidFill>
            <a:srgbClr val="F5F5F5"/>
          </a:solidFill>
          <a:ln w="18288">
            <a:solidFill>
              <a:srgbClr val="E0E0E0"/>
            </a:solidFill>
            <a:prstDash val="solid"/>
          </a:ln>
        </p:spPr>
      </p:sp>
      <p:sp>
        <p:nvSpPr>
          <p:cNvPr id="23" name="Shape 17"/>
          <p:cNvSpPr/>
          <p:nvPr/>
        </p:nvSpPr>
        <p:spPr>
          <a:xfrm>
            <a:off x="4214813" y="2428875"/>
            <a:ext cx="1143000" cy="542925"/>
          </a:xfrm>
          <a:prstGeom prst="rect">
            <a:avLst/>
          </a:prstGeom>
          <a:solidFill>
            <a:srgbClr val="E0E0E0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24" name="Text 18"/>
          <p:cNvSpPr/>
          <p:nvPr/>
        </p:nvSpPr>
        <p:spPr>
          <a:xfrm>
            <a:off x="4286250" y="2497634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 1</a:t>
            </a:r>
            <a:endParaRPr lang="en-US" sz="534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920" y="2654796"/>
            <a:ext cx="107156" cy="107156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4613077" y="2644080"/>
            <a:ext cx="45362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分析需求</a:t>
            </a:r>
            <a:endParaRPr lang="en-US" sz="734" dirty="0"/>
          </a:p>
        </p:txBody>
      </p:sp>
      <p:sp>
        <p:nvSpPr>
          <p:cNvPr id="27" name="Text 20"/>
          <p:cNvSpPr/>
          <p:nvPr/>
        </p:nvSpPr>
        <p:spPr>
          <a:xfrm>
            <a:off x="4286250" y="2806601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68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status: completed</a:t>
            </a:r>
            <a:endParaRPr lang="en-US" sz="568" dirty="0"/>
          </a:p>
        </p:txBody>
      </p:sp>
      <p:sp>
        <p:nvSpPr>
          <p:cNvPr id="28" name="Shape 21"/>
          <p:cNvSpPr/>
          <p:nvPr/>
        </p:nvSpPr>
        <p:spPr>
          <a:xfrm>
            <a:off x="5643563" y="1714500"/>
            <a:ext cx="1143000" cy="542925"/>
          </a:xfrm>
          <a:prstGeom prst="rect">
            <a:avLst/>
          </a:prstGeom>
          <a:solidFill>
            <a:srgbClr val="FF6A00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29" name="Text 22"/>
          <p:cNvSpPr/>
          <p:nvPr/>
        </p:nvSpPr>
        <p:spPr>
          <a:xfrm>
            <a:off x="5715000" y="1783259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34" b="1" dirty="0">
                <a:solidFill>
                  <a:srgbClr val="FFE5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 2</a:t>
            </a:r>
            <a:endParaRPr lang="en-US" sz="534" dirty="0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670" y="1940421"/>
            <a:ext cx="107156" cy="107156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6041827" y="1929705"/>
            <a:ext cx="45362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编写后端</a:t>
            </a:r>
            <a:endParaRPr lang="en-US" sz="734" dirty="0"/>
          </a:p>
        </p:txBody>
      </p:sp>
      <p:sp>
        <p:nvSpPr>
          <p:cNvPr id="32" name="Text 24"/>
          <p:cNvSpPr/>
          <p:nvPr/>
        </p:nvSpPr>
        <p:spPr>
          <a:xfrm>
            <a:off x="5715000" y="2092226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68" dirty="0">
                <a:solidFill>
                  <a:srgbClr val="FFE5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status: in_progress</a:t>
            </a:r>
            <a:endParaRPr lang="en-US" sz="568" dirty="0"/>
          </a:p>
        </p:txBody>
      </p:sp>
      <p:sp>
        <p:nvSpPr>
          <p:cNvPr id="33" name="Shape 25"/>
          <p:cNvSpPr/>
          <p:nvPr/>
        </p:nvSpPr>
        <p:spPr>
          <a:xfrm>
            <a:off x="5643563" y="3143250"/>
            <a:ext cx="1143000" cy="542925"/>
          </a:xfrm>
          <a:prstGeom prst="rect">
            <a:avLst/>
          </a:prstGeom>
          <a:solidFill>
            <a:srgbClr val="FFFFFF"/>
          </a:solidFill>
          <a:ln w="18288">
            <a:solidFill>
              <a:srgbClr val="999999"/>
            </a:solidFill>
            <a:prstDash val="dash"/>
          </a:ln>
        </p:spPr>
      </p:sp>
      <p:sp>
        <p:nvSpPr>
          <p:cNvPr id="34" name="Text 26"/>
          <p:cNvSpPr/>
          <p:nvPr/>
        </p:nvSpPr>
        <p:spPr>
          <a:xfrm>
            <a:off x="5715000" y="3212009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 3</a:t>
            </a:r>
            <a:endParaRPr lang="en-US" sz="534" dirty="0"/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670" y="3369171"/>
            <a:ext cx="107156" cy="107156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6041827" y="3358455"/>
            <a:ext cx="45362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编写前端</a:t>
            </a:r>
            <a:endParaRPr lang="en-US" sz="734" dirty="0"/>
          </a:p>
        </p:txBody>
      </p:sp>
      <p:sp>
        <p:nvSpPr>
          <p:cNvPr id="37" name="Text 28"/>
          <p:cNvSpPr/>
          <p:nvPr/>
        </p:nvSpPr>
        <p:spPr>
          <a:xfrm>
            <a:off x="5715000" y="3520976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68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status: pending</a:t>
            </a:r>
            <a:endParaRPr lang="en-US" sz="568" dirty="0"/>
          </a:p>
        </p:txBody>
      </p:sp>
      <p:sp>
        <p:nvSpPr>
          <p:cNvPr id="38" name="Shape 29"/>
          <p:cNvSpPr/>
          <p:nvPr/>
        </p:nvSpPr>
        <p:spPr>
          <a:xfrm>
            <a:off x="7072313" y="2428875"/>
            <a:ext cx="1143000" cy="542925"/>
          </a:xfrm>
          <a:prstGeom prst="rect">
            <a:avLst/>
          </a:prstGeom>
          <a:solidFill>
            <a:srgbClr val="FFFFFF"/>
          </a:solidFill>
          <a:ln w="18288">
            <a:solidFill>
              <a:srgbClr val="999999"/>
            </a:solidFill>
            <a:prstDash val="dash"/>
          </a:ln>
        </p:spPr>
      </p:sp>
      <p:sp>
        <p:nvSpPr>
          <p:cNvPr id="39" name="Text 30"/>
          <p:cNvSpPr/>
          <p:nvPr/>
        </p:nvSpPr>
        <p:spPr>
          <a:xfrm>
            <a:off x="7143750" y="2497634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 4</a:t>
            </a:r>
            <a:endParaRPr lang="en-US" sz="534" dirty="0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9671" y="2654796"/>
            <a:ext cx="94655" cy="107156"/>
          </a:xfrm>
          <a:prstGeom prst="rect">
            <a:avLst/>
          </a:prstGeom>
        </p:spPr>
      </p:pic>
      <p:sp>
        <p:nvSpPr>
          <p:cNvPr id="41" name="Text 31"/>
          <p:cNvSpPr/>
          <p:nvPr/>
        </p:nvSpPr>
        <p:spPr>
          <a:xfrm>
            <a:off x="7464326" y="2644080"/>
            <a:ext cx="45362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联调测试</a:t>
            </a:r>
            <a:endParaRPr lang="en-US" sz="734" dirty="0"/>
          </a:p>
        </p:txBody>
      </p:sp>
      <p:sp>
        <p:nvSpPr>
          <p:cNvPr id="42" name="Text 32"/>
          <p:cNvSpPr/>
          <p:nvPr/>
        </p:nvSpPr>
        <p:spPr>
          <a:xfrm>
            <a:off x="7143750" y="2806601"/>
            <a:ext cx="1000125" cy="964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700"/>
              </a:lnSpc>
              <a:buNone/>
            </a:pPr>
            <a:r>
              <a:rPr lang="en-US" sz="568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blockedBy: [2, 3]</a:t>
            </a:r>
            <a:endParaRPr lang="en-US" sz="568" dirty="0"/>
          </a:p>
        </p:txBody>
      </p:sp>
      <p:sp>
        <p:nvSpPr>
          <p:cNvPr id="43" name="Shape 33"/>
          <p:cNvSpPr/>
          <p:nvPr/>
        </p:nvSpPr>
        <p:spPr>
          <a:xfrm>
            <a:off x="6858000" y="3107308"/>
            <a:ext cx="1571625" cy="1036067"/>
          </a:xfrm>
          <a:prstGeom prst="rect">
            <a:avLst/>
          </a:prstGeom>
          <a:solidFill>
            <a:srgbClr val="FFFFFF"/>
          </a:solidFill>
          <a:ln w="18288">
            <a:solidFill>
              <a:srgbClr val="1A1A1A"/>
            </a:solidFill>
            <a:prstDash val="solid"/>
          </a:ln>
        </p:spPr>
      </p:sp>
      <p:sp>
        <p:nvSpPr>
          <p:cNvPr id="44" name="Shape 34"/>
          <p:cNvSpPr/>
          <p:nvPr/>
        </p:nvSpPr>
        <p:spPr>
          <a:xfrm>
            <a:off x="6858000" y="3135883"/>
            <a:ext cx="1571625" cy="173236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5" name="Text 35"/>
          <p:cNvSpPr/>
          <p:nvPr/>
        </p:nvSpPr>
        <p:spPr>
          <a:xfrm>
            <a:off x="6858000" y="3135883"/>
            <a:ext cx="1571625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.tasks/task_2.json</a:t>
            </a:r>
            <a:endParaRPr lang="en-US" sz="584" dirty="0"/>
          </a:p>
        </p:txBody>
      </p:sp>
      <p:sp>
        <p:nvSpPr>
          <p:cNvPr id="46" name="Text 36"/>
          <p:cNvSpPr/>
          <p:nvPr/>
        </p:nvSpPr>
        <p:spPr>
          <a:xfrm>
            <a:off x="6858000" y="3309119"/>
            <a:ext cx="1571625" cy="834256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{</a:t>
            </a:r>
            <a:endParaRPr lang="en-US" sz="621" dirty="0"/>
          </a:p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"id": 2,</a:t>
            </a:r>
            <a:endParaRPr lang="en-US" sz="621" dirty="0"/>
          </a:p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"status": "in_progress",</a:t>
            </a:r>
            <a:endParaRPr lang="en-US" sz="621" dirty="0"/>
          </a:p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"blockedBy": [1],</a:t>
            </a:r>
            <a:endParaRPr lang="en-US" sz="621" dirty="0"/>
          </a:p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"blocks": [4]</a:t>
            </a:r>
            <a:endParaRPr lang="en-US" sz="621" dirty="0"/>
          </a:p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}</a:t>
            </a:r>
            <a:endParaRPr lang="en-US" sz="621" dirty="0"/>
          </a:p>
        </p:txBody>
      </p:sp>
      <p:sp>
        <p:nvSpPr>
          <p:cNvPr id="47" name="Text 37"/>
          <p:cNvSpPr/>
          <p:nvPr/>
        </p:nvSpPr>
        <p:spPr>
          <a:xfrm>
            <a:off x="7522369" y="4720233"/>
            <a:ext cx="1050131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06 / TASK SYSTEM</a:t>
            </a:r>
            <a:endParaRPr lang="en-US" sz="784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D89C84E-F5C9-D2BD-F09D-C14DF4F010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5114"/>
            <a:ext cx="9145400" cy="51409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Worktree 隔离与自治团队：并行不碰撞</a:t>
            </a:r>
            <a:endParaRPr lang="en-US" sz="1912" dirty="0"/>
          </a:p>
        </p:txBody>
      </p:sp>
      <p:sp>
        <p:nvSpPr>
          <p:cNvPr id="4" name="Shape 1"/>
          <p:cNvSpPr/>
          <p:nvPr/>
        </p:nvSpPr>
        <p:spPr>
          <a:xfrm>
            <a:off x="571500" y="1057275"/>
            <a:ext cx="3429000" cy="1935956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057275"/>
            <a:ext cx="3429000" cy="42863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1201043"/>
            <a:ext cx="142875" cy="1428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78694" y="1185863"/>
            <a:ext cx="969764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Control Plane</a:t>
            </a:r>
            <a:endParaRPr lang="en-US" sz="987" dirty="0"/>
          </a:p>
        </p:txBody>
      </p:sp>
      <p:sp>
        <p:nvSpPr>
          <p:cNvPr id="8" name="Text 4"/>
          <p:cNvSpPr/>
          <p:nvPr/>
        </p:nvSpPr>
        <p:spPr>
          <a:xfrm>
            <a:off x="728663" y="1416248"/>
            <a:ext cx="31146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任务板管「做什么」(.tasks/)</a:t>
            </a:r>
            <a:endParaRPr lang="en-US" sz="734" dirty="0"/>
          </a:p>
        </p:txBody>
      </p:sp>
      <p:sp>
        <p:nvSpPr>
          <p:cNvPr id="9" name="Shape 5"/>
          <p:cNvSpPr/>
          <p:nvPr/>
        </p:nvSpPr>
        <p:spPr>
          <a:xfrm>
            <a:off x="728663" y="1671638"/>
            <a:ext cx="3114675" cy="539353"/>
          </a:xfrm>
          <a:prstGeom prst="rect">
            <a:avLst/>
          </a:prstGeom>
          <a:solidFill>
            <a:srgbClr val="FFFFFF"/>
          </a:solidFill>
          <a:ln w="18288">
            <a:solidFill>
              <a:srgbClr val="E0E0E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842963" y="1757363"/>
            <a:ext cx="2886075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1A1A1A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task_1.json</a:t>
            </a:r>
            <a:endParaRPr lang="en-US" sz="734" dirty="0"/>
          </a:p>
        </p:txBody>
      </p:sp>
      <p:sp>
        <p:nvSpPr>
          <p:cNvPr id="11" name="Text 7"/>
          <p:cNvSpPr/>
          <p:nvPr/>
        </p:nvSpPr>
        <p:spPr>
          <a:xfrm>
            <a:off x="842963" y="1946672"/>
            <a:ext cx="1110853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worktree: "auth-refactor"</a:t>
            </a:r>
            <a:endParaRPr lang="en-US" sz="674" dirty="0"/>
          </a:p>
        </p:txBody>
      </p:sp>
      <p:sp>
        <p:nvSpPr>
          <p:cNvPr id="12" name="Shape 8"/>
          <p:cNvSpPr/>
          <p:nvPr/>
        </p:nvSpPr>
        <p:spPr>
          <a:xfrm>
            <a:off x="3039666" y="1946672"/>
            <a:ext cx="689372" cy="150019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3" name="Text 9"/>
          <p:cNvSpPr/>
          <p:nvPr/>
        </p:nvSpPr>
        <p:spPr>
          <a:xfrm>
            <a:off x="3039666" y="1946672"/>
            <a:ext cx="689372" cy="150019"/>
          </a:xfrm>
          <a:prstGeom prst="rect">
            <a:avLst/>
          </a:prstGeom>
          <a:noFill/>
          <a:ln/>
        </p:spPr>
        <p:txBody>
          <a:bodyPr wrap="none" lIns="68072" tIns="17018" rIns="68072" bIns="17018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in_progress</a:t>
            </a:r>
            <a:endParaRPr lang="en-US" sz="683" dirty="0"/>
          </a:p>
        </p:txBody>
      </p:sp>
      <p:sp>
        <p:nvSpPr>
          <p:cNvPr id="14" name="Shape 10"/>
          <p:cNvSpPr/>
          <p:nvPr/>
        </p:nvSpPr>
        <p:spPr>
          <a:xfrm>
            <a:off x="728663" y="2253853"/>
            <a:ext cx="3114675" cy="539353"/>
          </a:xfrm>
          <a:prstGeom prst="rect">
            <a:avLst/>
          </a:prstGeom>
          <a:solidFill>
            <a:srgbClr val="FFFFFF"/>
          </a:solidFill>
          <a:ln w="18288">
            <a:solidFill>
              <a:srgbClr val="E0E0E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42963" y="2352080"/>
            <a:ext cx="2886075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1A1A1A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task_2.json</a:t>
            </a:r>
            <a:endParaRPr lang="en-US" sz="734" dirty="0"/>
          </a:p>
        </p:txBody>
      </p:sp>
      <p:sp>
        <p:nvSpPr>
          <p:cNvPr id="16" name="Text 12"/>
          <p:cNvSpPr/>
          <p:nvPr/>
        </p:nvSpPr>
        <p:spPr>
          <a:xfrm>
            <a:off x="842963" y="2541389"/>
            <a:ext cx="86618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worktree: "ui-login"</a:t>
            </a:r>
            <a:endParaRPr lang="en-US" sz="674" dirty="0"/>
          </a:p>
        </p:txBody>
      </p:sp>
      <p:sp>
        <p:nvSpPr>
          <p:cNvPr id="17" name="Shape 13"/>
          <p:cNvSpPr/>
          <p:nvPr/>
        </p:nvSpPr>
        <p:spPr>
          <a:xfrm>
            <a:off x="3216473" y="2541389"/>
            <a:ext cx="512564" cy="15001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8" name="Text 14"/>
          <p:cNvSpPr/>
          <p:nvPr/>
        </p:nvSpPr>
        <p:spPr>
          <a:xfrm>
            <a:off x="3216473" y="2541389"/>
            <a:ext cx="512564" cy="150019"/>
          </a:xfrm>
          <a:prstGeom prst="rect">
            <a:avLst/>
          </a:prstGeom>
          <a:noFill/>
          <a:ln/>
        </p:spPr>
        <p:txBody>
          <a:bodyPr wrap="none" lIns="68072" tIns="17018" rIns="68072" bIns="17018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pending</a:t>
            </a:r>
            <a:endParaRPr lang="en-US" sz="683" dirty="0"/>
          </a:p>
        </p:txBody>
      </p:sp>
      <p:sp>
        <p:nvSpPr>
          <p:cNvPr id="19" name="Text 15"/>
          <p:cNvSpPr/>
          <p:nvPr/>
        </p:nvSpPr>
        <p:spPr>
          <a:xfrm>
            <a:off x="4288929" y="1750219"/>
            <a:ext cx="566142" cy="375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按 ID 绑定
双向同步</a:t>
            </a:r>
            <a:endParaRPr lang="en-US" sz="885" dirty="0"/>
          </a:p>
        </p:txBody>
      </p:sp>
      <p:sp>
        <p:nvSpPr>
          <p:cNvPr id="20" name="Shape 16"/>
          <p:cNvSpPr/>
          <p:nvPr/>
        </p:nvSpPr>
        <p:spPr>
          <a:xfrm>
            <a:off x="4143375" y="2196703"/>
            <a:ext cx="857250" cy="28575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21" name="Shape 17"/>
          <p:cNvSpPr/>
          <p:nvPr/>
        </p:nvSpPr>
        <p:spPr>
          <a:xfrm>
            <a:off x="4086225" y="2153841"/>
            <a:ext cx="114300" cy="114300"/>
          </a:xfrm>
          <a:prstGeom prst="ellipse">
            <a:avLst/>
          </a:prstGeom>
          <a:solidFill>
            <a:srgbClr val="FFFFFF"/>
          </a:solidFill>
          <a:ln w="27432">
            <a:solidFill>
              <a:srgbClr val="FF6A00"/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4886325" y="2153841"/>
            <a:ext cx="114300" cy="114300"/>
          </a:xfrm>
          <a:prstGeom prst="ellipse">
            <a:avLst/>
          </a:prstGeom>
          <a:solidFill>
            <a:srgbClr val="FFFFFF"/>
          </a:solidFill>
          <a:ln w="27432">
            <a:solidFill>
              <a:srgbClr val="FF6A00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4143375" y="2196703"/>
            <a:ext cx="857250" cy="285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24" name="Shape 20"/>
          <p:cNvSpPr/>
          <p:nvPr/>
        </p:nvSpPr>
        <p:spPr>
          <a:xfrm>
            <a:off x="5143500" y="1057275"/>
            <a:ext cx="3429000" cy="1860947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5" name="Shape 21"/>
          <p:cNvSpPr/>
          <p:nvPr/>
        </p:nvSpPr>
        <p:spPr>
          <a:xfrm>
            <a:off x="5143500" y="1057275"/>
            <a:ext cx="3429000" cy="42863"/>
          </a:xfrm>
          <a:prstGeom prst="rect">
            <a:avLst/>
          </a:prstGeom>
          <a:solidFill>
            <a:srgbClr val="FF6A00"/>
          </a:solidFill>
          <a:ln/>
        </p:spPr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663" y="1209973"/>
            <a:ext cx="160734" cy="142875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5568553" y="1194792"/>
            <a:ext cx="1153716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Execution Plane</a:t>
            </a:r>
            <a:endParaRPr lang="en-US" sz="987" dirty="0"/>
          </a:p>
        </p:txBody>
      </p:sp>
      <p:sp>
        <p:nvSpPr>
          <p:cNvPr id="28" name="Text 23"/>
          <p:cNvSpPr/>
          <p:nvPr/>
        </p:nvSpPr>
        <p:spPr>
          <a:xfrm>
            <a:off x="5300663" y="1425178"/>
            <a:ext cx="31146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Worktree 管「在哪做」(.worktrees/)</a:t>
            </a:r>
            <a:endParaRPr lang="en-US" sz="734" dirty="0"/>
          </a:p>
        </p:txBody>
      </p:sp>
      <p:sp>
        <p:nvSpPr>
          <p:cNvPr id="29" name="Shape 24"/>
          <p:cNvSpPr/>
          <p:nvPr/>
        </p:nvSpPr>
        <p:spPr>
          <a:xfrm>
            <a:off x="5300663" y="1680567"/>
            <a:ext cx="3114675" cy="50184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0" name="Shape 25"/>
          <p:cNvSpPr/>
          <p:nvPr/>
        </p:nvSpPr>
        <p:spPr>
          <a:xfrm>
            <a:off x="5300663" y="1680567"/>
            <a:ext cx="3114675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1" name="Shape 26"/>
          <p:cNvSpPr/>
          <p:nvPr/>
        </p:nvSpPr>
        <p:spPr>
          <a:xfrm>
            <a:off x="8401050" y="1680567"/>
            <a:ext cx="14288" cy="50184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2" name="Shape 27"/>
          <p:cNvSpPr/>
          <p:nvPr/>
        </p:nvSpPr>
        <p:spPr>
          <a:xfrm>
            <a:off x="5300663" y="2168128"/>
            <a:ext cx="3114675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3" name="Shape 28"/>
          <p:cNvSpPr/>
          <p:nvPr/>
        </p:nvSpPr>
        <p:spPr>
          <a:xfrm>
            <a:off x="5300663" y="1680567"/>
            <a:ext cx="28575" cy="50184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34" name="Text 29"/>
          <p:cNvSpPr/>
          <p:nvPr/>
        </p:nvSpPr>
        <p:spPr>
          <a:xfrm>
            <a:off x="5414963" y="1780580"/>
            <a:ext cx="2886075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1A1A1A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/auth-refactor/</a:t>
            </a:r>
            <a:endParaRPr lang="en-US" sz="734" dirty="0"/>
          </a:p>
        </p:txBody>
      </p:sp>
      <p:sp>
        <p:nvSpPr>
          <p:cNvPr id="35" name="Text 30"/>
          <p:cNvSpPr/>
          <p:nvPr/>
        </p:nvSpPr>
        <p:spPr>
          <a:xfrm>
            <a:off x="5414963" y="1969889"/>
            <a:ext cx="1084064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branch: wt/auth-refactor</a:t>
            </a:r>
            <a:endParaRPr lang="en-US" sz="674" dirty="0"/>
          </a:p>
        </p:txBody>
      </p:sp>
      <p:sp>
        <p:nvSpPr>
          <p:cNvPr id="36" name="Text 31"/>
          <p:cNvSpPr/>
          <p:nvPr/>
        </p:nvSpPr>
        <p:spPr>
          <a:xfrm>
            <a:off x="7886700" y="1969889"/>
            <a:ext cx="414338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task_id: 1</a:t>
            </a:r>
            <a:endParaRPr lang="en-US" sz="634" dirty="0"/>
          </a:p>
        </p:txBody>
      </p:sp>
      <p:sp>
        <p:nvSpPr>
          <p:cNvPr id="37" name="Shape 32"/>
          <p:cNvSpPr/>
          <p:nvPr/>
        </p:nvSpPr>
        <p:spPr>
          <a:xfrm>
            <a:off x="5300663" y="2239566"/>
            <a:ext cx="3114675" cy="50184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8" name="Shape 33"/>
          <p:cNvSpPr/>
          <p:nvPr/>
        </p:nvSpPr>
        <p:spPr>
          <a:xfrm>
            <a:off x="5300663" y="2239566"/>
            <a:ext cx="3114675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9" name="Shape 34"/>
          <p:cNvSpPr/>
          <p:nvPr/>
        </p:nvSpPr>
        <p:spPr>
          <a:xfrm>
            <a:off x="8401050" y="2239566"/>
            <a:ext cx="14288" cy="50184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0" name="Shape 35"/>
          <p:cNvSpPr/>
          <p:nvPr/>
        </p:nvSpPr>
        <p:spPr>
          <a:xfrm>
            <a:off x="5300663" y="2727127"/>
            <a:ext cx="3114675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1" name="Shape 36"/>
          <p:cNvSpPr/>
          <p:nvPr/>
        </p:nvSpPr>
        <p:spPr>
          <a:xfrm>
            <a:off x="5300663" y="2239566"/>
            <a:ext cx="28575" cy="50184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2" name="Text 37"/>
          <p:cNvSpPr/>
          <p:nvPr/>
        </p:nvSpPr>
        <p:spPr>
          <a:xfrm>
            <a:off x="5414963" y="2339578"/>
            <a:ext cx="2886075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1A1A1A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/ui-login/</a:t>
            </a:r>
            <a:endParaRPr lang="en-US" sz="734" dirty="0"/>
          </a:p>
        </p:txBody>
      </p:sp>
      <p:sp>
        <p:nvSpPr>
          <p:cNvPr id="43" name="Text 38"/>
          <p:cNvSpPr/>
          <p:nvPr/>
        </p:nvSpPr>
        <p:spPr>
          <a:xfrm>
            <a:off x="5414963" y="2528888"/>
            <a:ext cx="839391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7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branch: wt/ui-login</a:t>
            </a:r>
            <a:endParaRPr lang="en-US" sz="674" dirty="0"/>
          </a:p>
        </p:txBody>
      </p:sp>
      <p:sp>
        <p:nvSpPr>
          <p:cNvPr id="44" name="Text 39"/>
          <p:cNvSpPr/>
          <p:nvPr/>
        </p:nvSpPr>
        <p:spPr>
          <a:xfrm>
            <a:off x="7867055" y="2528888"/>
            <a:ext cx="433983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3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task_id: 2</a:t>
            </a:r>
            <a:endParaRPr lang="en-US" sz="634" dirty="0"/>
          </a:p>
        </p:txBody>
      </p:sp>
      <p:sp>
        <p:nvSpPr>
          <p:cNvPr id="45" name="Shape 40"/>
          <p:cNvSpPr/>
          <p:nvPr/>
        </p:nvSpPr>
        <p:spPr>
          <a:xfrm>
            <a:off x="571500" y="3050381"/>
            <a:ext cx="8001000" cy="857250"/>
          </a:xfrm>
          <a:prstGeom prst="rect">
            <a:avLst/>
          </a:prstGeom>
          <a:solidFill>
            <a:srgbClr val="FFF5EE"/>
          </a:solidFill>
          <a:ln/>
        </p:spPr>
      </p:sp>
      <p:sp>
        <p:nvSpPr>
          <p:cNvPr id="46" name="Shape 41"/>
          <p:cNvSpPr/>
          <p:nvPr/>
        </p:nvSpPr>
        <p:spPr>
          <a:xfrm>
            <a:off x="571500" y="3050381"/>
            <a:ext cx="57150" cy="857250"/>
          </a:xfrm>
          <a:prstGeom prst="rect">
            <a:avLst/>
          </a:prstGeom>
          <a:solidFill>
            <a:srgbClr val="FF6A00"/>
          </a:solidFill>
          <a:ln/>
        </p:spPr>
      </p:sp>
      <p:pic>
        <p:nvPicPr>
          <p:cNvPr id="4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3227189"/>
            <a:ext cx="214313" cy="214313"/>
          </a:xfrm>
          <a:prstGeom prst="rect">
            <a:avLst/>
          </a:prstGeom>
        </p:spPr>
      </p:pic>
      <p:sp>
        <p:nvSpPr>
          <p:cNvPr id="48" name="Text 42"/>
          <p:cNvSpPr/>
          <p:nvPr/>
        </p:nvSpPr>
        <p:spPr>
          <a:xfrm>
            <a:off x="1128713" y="3178969"/>
            <a:ext cx="724376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JSONL 异步邮箱与团队协议</a:t>
            </a:r>
            <a:endParaRPr lang="en-US" sz="987" dirty="0"/>
          </a:p>
        </p:txBody>
      </p:sp>
      <p:sp>
        <p:nvSpPr>
          <p:cNvPr id="49" name="Text 43"/>
          <p:cNvSpPr/>
          <p:nvPr/>
        </p:nvSpPr>
        <p:spPr>
          <a:xfrm>
            <a:off x="1128713" y="3457575"/>
            <a:ext cx="7243763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当任务足够复杂时，单个 Agent 会遇到瓶颈。通过标准化的 Request-Response 模式（JSONL 邮箱），Agent 可以自主查看任务板，发现状态为 </a:t>
            </a: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pending</a:t>
            </a: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且依赖已解除的任务时，</a:t>
            </a: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主动认领并执行</a:t>
            </a: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，无需中心化的调度器，实现真正的自治团队协作。</a:t>
            </a:r>
            <a:endParaRPr lang="en-US" sz="780" dirty="0"/>
          </a:p>
        </p:txBody>
      </p:sp>
      <p:sp>
        <p:nvSpPr>
          <p:cNvPr id="50" name="Text 44"/>
          <p:cNvSpPr/>
          <p:nvPr/>
        </p:nvSpPr>
        <p:spPr>
          <a:xfrm>
            <a:off x="7166967" y="4814888"/>
            <a:ext cx="1405533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07 / PARALLEL EXECUTION</a:t>
            </a:r>
            <a:endParaRPr lang="en-US" sz="734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14363"/>
            <a:ext cx="8001000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多模型协作：让对的模型做对的事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571500" y="1285875"/>
            <a:ext cx="3326141" cy="142875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Shape 2"/>
          <p:cNvSpPr/>
          <p:nvPr/>
        </p:nvSpPr>
        <p:spPr>
          <a:xfrm>
            <a:off x="571500" y="1285875"/>
            <a:ext cx="42863" cy="14287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6" name="Shape 3"/>
          <p:cNvSpPr/>
          <p:nvPr/>
        </p:nvSpPr>
        <p:spPr>
          <a:xfrm>
            <a:off x="3189684" y="1285875"/>
            <a:ext cx="682228" cy="18573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" name="Text 4"/>
          <p:cNvSpPr/>
          <p:nvPr/>
        </p:nvSpPr>
        <p:spPr>
          <a:xfrm>
            <a:off x="3189684" y="1285875"/>
            <a:ext cx="682228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5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models.yaml</a:t>
            </a:r>
            <a:endParaRPr lang="en-US" sz="584" dirty="0"/>
          </a:p>
        </p:txBody>
      </p:sp>
      <p:sp>
        <p:nvSpPr>
          <p:cNvPr id="8" name="Text 5"/>
          <p:cNvSpPr/>
          <p:nvPr/>
        </p:nvSpPr>
        <p:spPr>
          <a:xfrm>
            <a:off x="750094" y="1428750"/>
            <a:ext cx="2943225" cy="26022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profiles: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- name: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Claude Sonnet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modelName: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claude-</a:t>
            </a:r>
            <a:r>
              <a:rPr lang="en-US" altLang="zh-CN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4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-5-sonnet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- name: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Claude Haiku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  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modelName: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claude-</a:t>
            </a:r>
            <a:r>
              <a:rPr lang="en-US" altLang="zh-CN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4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-5-haiku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
</a:t>
            </a: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pointers: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main: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claude-3-5-sonnet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task: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claude-3-5-haiku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 </a:t>
            </a:r>
            <a:endParaRPr lang="en-US" sz="683" dirty="0"/>
          </a:p>
          <a:p>
            <a:pPr marL="0" indent="0" algn="l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compact:</a:t>
            </a:r>
            <a:r>
              <a:rPr lang="en-US" sz="727" dirty="0">
                <a:solidFill>
                  <a:srgbClr val="333333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 </a:t>
            </a:r>
            <a:r>
              <a:rPr lang="en-US" sz="727" dirty="0">
                <a:solidFill>
                  <a:srgbClr val="008080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claude-3-5-haiku</a:t>
            </a:r>
            <a:endParaRPr lang="en-US" sz="683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63" y="1538083"/>
            <a:ext cx="250031" cy="2000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514850" y="1493434"/>
            <a:ext cx="2364581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ModelManager 动态路由</a:t>
            </a:r>
            <a:endParaRPr lang="en-US" sz="1397" dirty="0"/>
          </a:p>
        </p:txBody>
      </p:sp>
      <p:sp>
        <p:nvSpPr>
          <p:cNvPr id="11" name="Text 7"/>
          <p:cNvSpPr/>
          <p:nvPr/>
        </p:nvSpPr>
        <p:spPr>
          <a:xfrm>
            <a:off x="4157663" y="1889913"/>
            <a:ext cx="44148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借鉴 Kode-Agent 架构，摒弃单一模型打天下的思路。通过 YAML 配置统一管理模型资产，利用</a:t>
            </a:r>
            <a:r>
              <a:rPr lang="en-US" sz="885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模型指针（Pointers）</a:t>
            </a:r>
            <a:r>
              <a:rPr lang="en-US" sz="942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将不同复杂度的任务精准路由到最合适的模型，实现成本与效率的极致平衡。</a:t>
            </a:r>
            <a:endParaRPr lang="en-US" sz="942" dirty="0"/>
          </a:p>
        </p:txBody>
      </p:sp>
      <p:sp>
        <p:nvSpPr>
          <p:cNvPr id="12" name="Shape 8"/>
          <p:cNvSpPr/>
          <p:nvPr/>
        </p:nvSpPr>
        <p:spPr>
          <a:xfrm>
            <a:off x="571500" y="3000375"/>
            <a:ext cx="1866305" cy="170914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571500" y="3000375"/>
            <a:ext cx="1866305" cy="42863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4" name="Shape 10"/>
          <p:cNvSpPr/>
          <p:nvPr/>
        </p:nvSpPr>
        <p:spPr>
          <a:xfrm>
            <a:off x="2423517" y="3000375"/>
            <a:ext cx="14288" cy="170914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5" name="Shape 11"/>
          <p:cNvSpPr/>
          <p:nvPr/>
        </p:nvSpPr>
        <p:spPr>
          <a:xfrm>
            <a:off x="571500" y="4695230"/>
            <a:ext cx="1866305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6" name="Shape 12"/>
          <p:cNvSpPr/>
          <p:nvPr/>
        </p:nvSpPr>
        <p:spPr>
          <a:xfrm>
            <a:off x="571500" y="3000375"/>
            <a:ext cx="14288" cy="1709142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4" y="3211116"/>
            <a:ext cx="142875" cy="14287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64406" y="3178969"/>
            <a:ext cx="669727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 指针</a:t>
            </a:r>
            <a:endParaRPr lang="en-US" sz="987" dirty="0"/>
          </a:p>
        </p:txBody>
      </p:sp>
      <p:sp>
        <p:nvSpPr>
          <p:cNvPr id="19" name="Shape 14"/>
          <p:cNvSpPr/>
          <p:nvPr/>
        </p:nvSpPr>
        <p:spPr>
          <a:xfrm>
            <a:off x="750094" y="3493294"/>
            <a:ext cx="1146572" cy="187523"/>
          </a:xfrm>
          <a:prstGeom prst="rect">
            <a:avLst/>
          </a:prstGeom>
          <a:solidFill>
            <a:srgbClr val="FFF5EE"/>
          </a:solidFill>
          <a:ln/>
        </p:spPr>
      </p:sp>
      <p:sp>
        <p:nvSpPr>
          <p:cNvPr id="20" name="Text 15"/>
          <p:cNvSpPr/>
          <p:nvPr/>
        </p:nvSpPr>
        <p:spPr>
          <a:xfrm>
            <a:off x="750094" y="3493294"/>
            <a:ext cx="1146572" cy="187523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Claude </a:t>
            </a:r>
            <a:r>
              <a:rPr lang="en-US" altLang="zh-CN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4</a:t>
            </a:r>
            <a:r>
              <a:rPr lang="en-US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.</a:t>
            </a:r>
            <a:r>
              <a:rPr lang="en-US" altLang="zh-CN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6</a:t>
            </a:r>
            <a:r>
              <a:rPr lang="en-US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Sonnet</a:t>
            </a:r>
            <a:endParaRPr lang="en-US" sz="683" dirty="0"/>
          </a:p>
        </p:txBody>
      </p:sp>
      <p:sp>
        <p:nvSpPr>
          <p:cNvPr id="21" name="Text 16"/>
          <p:cNvSpPr/>
          <p:nvPr/>
        </p:nvSpPr>
        <p:spPr>
          <a:xfrm>
            <a:off x="750094" y="3787973"/>
            <a:ext cx="148768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主会话模型。</a:t>
            </a: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负责与用户进行高层次交互、核心逻辑规划、复杂任务拆解以及全局状态把控。</a:t>
            </a:r>
            <a:endParaRPr lang="en-US" sz="780" dirty="0"/>
          </a:p>
        </p:txBody>
      </p:sp>
      <p:sp>
        <p:nvSpPr>
          <p:cNvPr id="22" name="Shape 17"/>
          <p:cNvSpPr/>
          <p:nvPr/>
        </p:nvSpPr>
        <p:spPr>
          <a:xfrm>
            <a:off x="2594967" y="3000375"/>
            <a:ext cx="1873448" cy="170914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18"/>
          <p:cNvSpPr/>
          <p:nvPr/>
        </p:nvSpPr>
        <p:spPr>
          <a:xfrm>
            <a:off x="2594967" y="3000375"/>
            <a:ext cx="1873448" cy="42863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24" name="Shape 19"/>
          <p:cNvSpPr/>
          <p:nvPr/>
        </p:nvSpPr>
        <p:spPr>
          <a:xfrm>
            <a:off x="4454128" y="3000375"/>
            <a:ext cx="14288" cy="170914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5" name="Shape 20"/>
          <p:cNvSpPr/>
          <p:nvPr/>
        </p:nvSpPr>
        <p:spPr>
          <a:xfrm>
            <a:off x="2594967" y="4695230"/>
            <a:ext cx="1873448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6" name="Shape 21"/>
          <p:cNvSpPr/>
          <p:nvPr/>
        </p:nvSpPr>
        <p:spPr>
          <a:xfrm>
            <a:off x="2594967" y="3000375"/>
            <a:ext cx="14288" cy="1709142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705" y="3211116"/>
            <a:ext cx="178594" cy="142875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3030736" y="3178969"/>
            <a:ext cx="6286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 指针</a:t>
            </a:r>
            <a:endParaRPr lang="en-US" sz="987" dirty="0"/>
          </a:p>
        </p:txBody>
      </p:sp>
      <p:sp>
        <p:nvSpPr>
          <p:cNvPr id="29" name="Shape 23"/>
          <p:cNvSpPr/>
          <p:nvPr/>
        </p:nvSpPr>
        <p:spPr>
          <a:xfrm>
            <a:off x="2780705" y="3493294"/>
            <a:ext cx="1085850" cy="187523"/>
          </a:xfrm>
          <a:prstGeom prst="rect">
            <a:avLst/>
          </a:prstGeom>
          <a:solidFill>
            <a:srgbClr val="FFF5EE"/>
          </a:solidFill>
          <a:ln/>
        </p:spPr>
      </p:sp>
      <p:sp>
        <p:nvSpPr>
          <p:cNvPr id="30" name="Text 24"/>
          <p:cNvSpPr/>
          <p:nvPr/>
        </p:nvSpPr>
        <p:spPr>
          <a:xfrm>
            <a:off x="2780705" y="3493294"/>
            <a:ext cx="1085850" cy="187523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Claude </a:t>
            </a:r>
            <a:r>
              <a:rPr lang="en-US" altLang="zh-CN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4</a:t>
            </a:r>
            <a:r>
              <a:rPr lang="en-US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.5 Haiku</a:t>
            </a:r>
            <a:endParaRPr lang="en-US" sz="683" dirty="0"/>
          </a:p>
        </p:txBody>
      </p:sp>
      <p:sp>
        <p:nvSpPr>
          <p:cNvPr id="31" name="Text 25"/>
          <p:cNvSpPr/>
          <p:nvPr/>
        </p:nvSpPr>
        <p:spPr>
          <a:xfrm>
            <a:off x="2780705" y="3787973"/>
            <a:ext cx="149483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后台子任务模型。</a:t>
            </a: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负责执行具体、明确的子任务（如批量文件修改、简单的代码生成），高频调用且成本低廉。</a:t>
            </a:r>
            <a:endParaRPr lang="en-US" sz="780" dirty="0"/>
          </a:p>
        </p:txBody>
      </p:sp>
      <p:sp>
        <p:nvSpPr>
          <p:cNvPr id="32" name="Shape 26"/>
          <p:cNvSpPr/>
          <p:nvPr/>
        </p:nvSpPr>
        <p:spPr>
          <a:xfrm>
            <a:off x="4632722" y="3000375"/>
            <a:ext cx="1880592" cy="170914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3" name="Shape 27"/>
          <p:cNvSpPr/>
          <p:nvPr/>
        </p:nvSpPr>
        <p:spPr>
          <a:xfrm>
            <a:off x="4632722" y="3000375"/>
            <a:ext cx="1880592" cy="42863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34" name="Shape 28"/>
          <p:cNvSpPr/>
          <p:nvPr/>
        </p:nvSpPr>
        <p:spPr>
          <a:xfrm>
            <a:off x="6499027" y="3000375"/>
            <a:ext cx="14288" cy="170914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5" name="Shape 29"/>
          <p:cNvSpPr/>
          <p:nvPr/>
        </p:nvSpPr>
        <p:spPr>
          <a:xfrm>
            <a:off x="4632722" y="4695230"/>
            <a:ext cx="1880592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6" name="Shape 30"/>
          <p:cNvSpPr/>
          <p:nvPr/>
        </p:nvSpPr>
        <p:spPr>
          <a:xfrm>
            <a:off x="4632722" y="3000375"/>
            <a:ext cx="14288" cy="1709142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3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603" y="3211116"/>
            <a:ext cx="142875" cy="142875"/>
          </a:xfrm>
          <a:prstGeom prst="rect">
            <a:avLst/>
          </a:prstGeom>
        </p:spPr>
      </p:pic>
      <p:sp>
        <p:nvSpPr>
          <p:cNvPr id="38" name="Text 31"/>
          <p:cNvSpPr/>
          <p:nvPr/>
        </p:nvSpPr>
        <p:spPr>
          <a:xfrm>
            <a:off x="5039916" y="3178969"/>
            <a:ext cx="946547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compact 指针</a:t>
            </a:r>
            <a:endParaRPr lang="en-US" sz="987" dirty="0"/>
          </a:p>
        </p:txBody>
      </p:sp>
      <p:sp>
        <p:nvSpPr>
          <p:cNvPr id="39" name="Shape 32"/>
          <p:cNvSpPr/>
          <p:nvPr/>
        </p:nvSpPr>
        <p:spPr>
          <a:xfrm>
            <a:off x="4825603" y="3493294"/>
            <a:ext cx="1085850" cy="187523"/>
          </a:xfrm>
          <a:prstGeom prst="rect">
            <a:avLst/>
          </a:prstGeom>
          <a:solidFill>
            <a:srgbClr val="FFF5EE"/>
          </a:solidFill>
          <a:ln/>
        </p:spPr>
      </p:sp>
      <p:sp>
        <p:nvSpPr>
          <p:cNvPr id="40" name="Text 33"/>
          <p:cNvSpPr/>
          <p:nvPr/>
        </p:nvSpPr>
        <p:spPr>
          <a:xfrm>
            <a:off x="4825603" y="3493294"/>
            <a:ext cx="1085850" cy="187523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Claude </a:t>
            </a:r>
            <a:r>
              <a:rPr lang="en-US" altLang="zh-CN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4</a:t>
            </a:r>
            <a:r>
              <a:rPr lang="en-US" sz="683" b="1" dirty="0">
                <a:solidFill>
                  <a:srgbClr val="FF6A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.5 Haiku</a:t>
            </a:r>
            <a:endParaRPr lang="en-US" sz="683" dirty="0"/>
          </a:p>
        </p:txBody>
      </p:sp>
      <p:sp>
        <p:nvSpPr>
          <p:cNvPr id="41" name="Text 34"/>
          <p:cNvSpPr/>
          <p:nvPr/>
        </p:nvSpPr>
        <p:spPr>
          <a:xfrm>
            <a:off x="4825603" y="3787973"/>
            <a:ext cx="150197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上下文压缩模型。</a:t>
            </a: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专职负责在后台静默运行，对冗长的历史对话进行摘要和记忆整理，释放 Token 空间。</a:t>
            </a:r>
            <a:endParaRPr lang="en-US" sz="780" dirty="0"/>
          </a:p>
        </p:txBody>
      </p:sp>
      <p:sp>
        <p:nvSpPr>
          <p:cNvPr id="42" name="Shape 35"/>
          <p:cNvSpPr/>
          <p:nvPr/>
        </p:nvSpPr>
        <p:spPr>
          <a:xfrm>
            <a:off x="6684764" y="3000375"/>
            <a:ext cx="1887736" cy="1675209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43" name="Shape 36"/>
          <p:cNvSpPr/>
          <p:nvPr/>
        </p:nvSpPr>
        <p:spPr>
          <a:xfrm>
            <a:off x="6684764" y="3000375"/>
            <a:ext cx="1887736" cy="42863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4" name="Shape 37"/>
          <p:cNvSpPr/>
          <p:nvPr/>
        </p:nvSpPr>
        <p:spPr>
          <a:xfrm>
            <a:off x="8558213" y="3000375"/>
            <a:ext cx="14288" cy="1675209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5" name="Shape 38"/>
          <p:cNvSpPr/>
          <p:nvPr/>
        </p:nvSpPr>
        <p:spPr>
          <a:xfrm>
            <a:off x="6684764" y="4661297"/>
            <a:ext cx="1887736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6" name="Shape 39"/>
          <p:cNvSpPr/>
          <p:nvPr/>
        </p:nvSpPr>
        <p:spPr>
          <a:xfrm>
            <a:off x="6684764" y="3000375"/>
            <a:ext cx="14288" cy="1675209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4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789" y="3194149"/>
            <a:ext cx="125016" cy="142875"/>
          </a:xfrm>
          <a:prstGeom prst="rect">
            <a:avLst/>
          </a:prstGeom>
        </p:spPr>
      </p:pic>
      <p:sp>
        <p:nvSpPr>
          <p:cNvPr id="48" name="Text 40"/>
          <p:cNvSpPr/>
          <p:nvPr/>
        </p:nvSpPr>
        <p:spPr>
          <a:xfrm>
            <a:off x="7081242" y="3178969"/>
            <a:ext cx="1209080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AskExpertModel</a:t>
            </a:r>
            <a:endParaRPr lang="en-US" sz="987" dirty="0"/>
          </a:p>
        </p:txBody>
      </p:sp>
      <p:sp>
        <p:nvSpPr>
          <p:cNvPr id="49" name="Shape 41"/>
          <p:cNvSpPr/>
          <p:nvPr/>
        </p:nvSpPr>
        <p:spPr>
          <a:xfrm>
            <a:off x="6884789" y="3459361"/>
            <a:ext cx="782241" cy="187523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50" name="Text 42"/>
          <p:cNvSpPr/>
          <p:nvPr/>
        </p:nvSpPr>
        <p:spPr>
          <a:xfrm>
            <a:off x="6884789" y="3459361"/>
            <a:ext cx="782241" cy="187523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dirty="0">
                <a:solidFill>
                  <a:srgbClr val="1A1A1A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o3 / opus</a:t>
            </a:r>
            <a:endParaRPr lang="en-US" sz="683" dirty="0"/>
          </a:p>
        </p:txBody>
      </p:sp>
      <p:sp>
        <p:nvSpPr>
          <p:cNvPr id="51" name="Text 43"/>
          <p:cNvSpPr/>
          <p:nvPr/>
        </p:nvSpPr>
        <p:spPr>
          <a:xfrm>
            <a:off x="6884789" y="3754041"/>
            <a:ext cx="150911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专家召唤工具。</a:t>
            </a: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当主 Agent 遇到复杂算法或深度推理瓶颈时，临时召唤慢思考模型，获取结果后继续主流程。</a:t>
            </a:r>
            <a:endParaRPr lang="en-US" sz="780" dirty="0"/>
          </a:p>
        </p:txBody>
      </p:sp>
      <p:sp>
        <p:nvSpPr>
          <p:cNvPr id="52" name="Text 44"/>
          <p:cNvSpPr/>
          <p:nvPr/>
        </p:nvSpPr>
        <p:spPr>
          <a:xfrm>
            <a:off x="7517011" y="4720233"/>
            <a:ext cx="1055489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 / MULTI-MODEL</a:t>
            </a:r>
            <a:endParaRPr lang="en-US" sz="784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22827"/>
            <a:ext cx="800100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 Code 完整架构全景</a:t>
            </a:r>
            <a:endParaRPr lang="en-US" sz="1912" dirty="0"/>
          </a:p>
        </p:txBody>
      </p:sp>
      <p:sp>
        <p:nvSpPr>
          <p:cNvPr id="4" name="Text 1"/>
          <p:cNvSpPr/>
          <p:nvPr/>
        </p:nvSpPr>
        <p:spPr>
          <a:xfrm>
            <a:off x="571500" y="1294544"/>
            <a:ext cx="71437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683" b="1" kern="0" spc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CORE</a:t>
            </a:r>
            <a:endParaRPr lang="en-US" sz="683" dirty="0"/>
          </a:p>
        </p:txBody>
      </p:sp>
      <p:sp>
        <p:nvSpPr>
          <p:cNvPr id="5" name="Shape 2"/>
          <p:cNvSpPr/>
          <p:nvPr/>
        </p:nvSpPr>
        <p:spPr>
          <a:xfrm>
            <a:off x="1428750" y="894327"/>
            <a:ext cx="7143750" cy="921879"/>
          </a:xfrm>
          <a:prstGeom prst="rect">
            <a:avLst/>
          </a:prstGeom>
          <a:solidFill>
            <a:srgbClr val="1A1A1A"/>
          </a:solidFill>
          <a:ln w="18288">
            <a:solidFill>
              <a:srgbClr val="1A1A1A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1042560"/>
            <a:ext cx="200025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383584" y="1315808"/>
            <a:ext cx="123408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Agent Loop</a:t>
            </a:r>
            <a:endParaRPr lang="en-US" sz="1090" dirty="0"/>
          </a:p>
        </p:txBody>
      </p:sp>
      <p:sp>
        <p:nvSpPr>
          <p:cNvPr id="8" name="Text 4"/>
          <p:cNvSpPr/>
          <p:nvPr/>
        </p:nvSpPr>
        <p:spPr>
          <a:xfrm>
            <a:off x="4007644" y="1533693"/>
            <a:ext cx="1985963" cy="1253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674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模型驱动的极简循环 (Model + System Prompt)</a:t>
            </a:r>
            <a:endParaRPr lang="en-US" sz="674" dirty="0"/>
          </a:p>
        </p:txBody>
      </p:sp>
      <p:sp>
        <p:nvSpPr>
          <p:cNvPr id="9" name="Text 5"/>
          <p:cNvSpPr/>
          <p:nvPr/>
        </p:nvSpPr>
        <p:spPr>
          <a:xfrm>
            <a:off x="571500" y="2193736"/>
            <a:ext cx="71437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683" b="1" kern="0" spc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</a:t>
            </a:r>
            <a:endParaRPr lang="en-US" sz="683" dirty="0"/>
          </a:p>
        </p:txBody>
      </p:sp>
      <p:sp>
        <p:nvSpPr>
          <p:cNvPr id="10" name="Shape 6"/>
          <p:cNvSpPr/>
          <p:nvPr/>
        </p:nvSpPr>
        <p:spPr>
          <a:xfrm>
            <a:off x="1428750" y="1859068"/>
            <a:ext cx="3536156" cy="79080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1" name="Shape 7"/>
          <p:cNvSpPr/>
          <p:nvPr/>
        </p:nvSpPr>
        <p:spPr>
          <a:xfrm>
            <a:off x="1428750" y="1859068"/>
            <a:ext cx="3536156" cy="28575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2" name="Shape 8"/>
          <p:cNvSpPr/>
          <p:nvPr/>
        </p:nvSpPr>
        <p:spPr>
          <a:xfrm>
            <a:off x="4950619" y="1859068"/>
            <a:ext cx="14288" cy="79080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3" name="Shape 9"/>
          <p:cNvSpPr/>
          <p:nvPr/>
        </p:nvSpPr>
        <p:spPr>
          <a:xfrm>
            <a:off x="1428750" y="2635588"/>
            <a:ext cx="3536156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4" name="Shape 10"/>
          <p:cNvSpPr/>
          <p:nvPr/>
        </p:nvSpPr>
        <p:spPr>
          <a:xfrm>
            <a:off x="1428750" y="1859068"/>
            <a:ext cx="14288" cy="790808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103" y="1994799"/>
            <a:ext cx="157163" cy="15716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789634" y="2219827"/>
            <a:ext cx="80010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三层上下文压缩</a:t>
            </a:r>
            <a:endParaRPr lang="en-US" sz="784" dirty="0"/>
          </a:p>
        </p:txBody>
      </p:sp>
      <p:sp>
        <p:nvSpPr>
          <p:cNvPr id="17" name="Text 12"/>
          <p:cNvSpPr/>
          <p:nvPr/>
        </p:nvSpPr>
        <p:spPr>
          <a:xfrm>
            <a:off x="2557463" y="2412709"/>
            <a:ext cx="1264444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 / Auto / Manual Compact</a:t>
            </a:r>
            <a:endParaRPr lang="en-US" sz="621" dirty="0"/>
          </a:p>
        </p:txBody>
      </p:sp>
      <p:sp>
        <p:nvSpPr>
          <p:cNvPr id="18" name="Shape 13"/>
          <p:cNvSpPr/>
          <p:nvPr/>
        </p:nvSpPr>
        <p:spPr>
          <a:xfrm>
            <a:off x="5022056" y="1859068"/>
            <a:ext cx="3550444" cy="790808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9" name="Shape 14"/>
          <p:cNvSpPr/>
          <p:nvPr/>
        </p:nvSpPr>
        <p:spPr>
          <a:xfrm>
            <a:off x="5022056" y="1859068"/>
            <a:ext cx="3550444" cy="28575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20" name="Shape 15"/>
          <p:cNvSpPr/>
          <p:nvPr/>
        </p:nvSpPr>
        <p:spPr>
          <a:xfrm>
            <a:off x="8558213" y="1859068"/>
            <a:ext cx="14288" cy="79080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1" name="Shape 16"/>
          <p:cNvSpPr/>
          <p:nvPr/>
        </p:nvSpPr>
        <p:spPr>
          <a:xfrm>
            <a:off x="5022056" y="2635588"/>
            <a:ext cx="3550444" cy="1428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2" name="Shape 17"/>
          <p:cNvSpPr/>
          <p:nvPr/>
        </p:nvSpPr>
        <p:spPr>
          <a:xfrm>
            <a:off x="5022056" y="1859068"/>
            <a:ext cx="14288" cy="790808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018" y="1973368"/>
            <a:ext cx="176808" cy="157163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434733" y="2198396"/>
            <a:ext cx="739378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子 Agent 派生</a:t>
            </a:r>
            <a:endParaRPr lang="en-US" sz="784" dirty="0"/>
          </a:p>
        </p:txBody>
      </p:sp>
      <p:sp>
        <p:nvSpPr>
          <p:cNvPr id="25" name="Text 19"/>
          <p:cNvSpPr/>
          <p:nvPr/>
        </p:nvSpPr>
        <p:spPr>
          <a:xfrm>
            <a:off x="6290072" y="2391277"/>
            <a:ext cx="1028700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独立上下文，隔离冗长历史</a:t>
            </a:r>
            <a:endParaRPr lang="en-US" sz="621" dirty="0"/>
          </a:p>
        </p:txBody>
      </p:sp>
      <p:sp>
        <p:nvSpPr>
          <p:cNvPr id="26" name="Text 20"/>
          <p:cNvSpPr/>
          <p:nvPr/>
        </p:nvSpPr>
        <p:spPr>
          <a:xfrm>
            <a:off x="571500" y="3005975"/>
            <a:ext cx="71437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683" b="1" kern="0" spc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CAPABILITIES</a:t>
            </a:r>
            <a:endParaRPr lang="en-US" sz="683" dirty="0"/>
          </a:p>
        </p:txBody>
      </p:sp>
      <p:sp>
        <p:nvSpPr>
          <p:cNvPr id="27" name="Shape 21"/>
          <p:cNvSpPr/>
          <p:nvPr/>
        </p:nvSpPr>
        <p:spPr>
          <a:xfrm>
            <a:off x="1428750" y="2678451"/>
            <a:ext cx="3536156" cy="776520"/>
          </a:xfrm>
          <a:prstGeom prst="rect">
            <a:avLst/>
          </a:prstGeom>
          <a:solidFill>
            <a:srgbClr val="F5F5F5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103" y="2807038"/>
            <a:ext cx="157163" cy="157163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2747665" y="3032066"/>
            <a:ext cx="884039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工具系统 (Tools)</a:t>
            </a:r>
            <a:endParaRPr lang="en-US" sz="784" dirty="0"/>
          </a:p>
        </p:txBody>
      </p:sp>
      <p:sp>
        <p:nvSpPr>
          <p:cNvPr id="30" name="Text 23"/>
          <p:cNvSpPr/>
          <p:nvPr/>
        </p:nvSpPr>
        <p:spPr>
          <a:xfrm>
            <a:off x="2431554" y="3224948"/>
            <a:ext cx="1516261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Filesystem / System / Network / MCP</a:t>
            </a:r>
            <a:endParaRPr lang="en-US" sz="621" dirty="0"/>
          </a:p>
        </p:txBody>
      </p:sp>
      <p:sp>
        <p:nvSpPr>
          <p:cNvPr id="31" name="Shape 24"/>
          <p:cNvSpPr/>
          <p:nvPr/>
        </p:nvSpPr>
        <p:spPr>
          <a:xfrm>
            <a:off x="5022056" y="2678451"/>
            <a:ext cx="3550444" cy="776520"/>
          </a:xfrm>
          <a:prstGeom prst="rect">
            <a:avLst/>
          </a:prstGeom>
          <a:solidFill>
            <a:srgbClr val="F5F5F5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663" y="2792751"/>
            <a:ext cx="137517" cy="157163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6428482" y="3017779"/>
            <a:ext cx="75188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按需 Skill 加载</a:t>
            </a:r>
            <a:endParaRPr lang="en-US" sz="784" dirty="0"/>
          </a:p>
        </p:txBody>
      </p:sp>
      <p:sp>
        <p:nvSpPr>
          <p:cNvPr id="34" name="Text 26"/>
          <p:cNvSpPr/>
          <p:nvPr/>
        </p:nvSpPr>
        <p:spPr>
          <a:xfrm>
            <a:off x="6332934" y="3210660"/>
            <a:ext cx="942975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动态注入领域知识与规范</a:t>
            </a:r>
            <a:endParaRPr lang="en-US" sz="621" dirty="0"/>
          </a:p>
        </p:txBody>
      </p:sp>
      <p:sp>
        <p:nvSpPr>
          <p:cNvPr id="35" name="Text 27"/>
          <p:cNvSpPr/>
          <p:nvPr/>
        </p:nvSpPr>
        <p:spPr>
          <a:xfrm>
            <a:off x="571500" y="3825357"/>
            <a:ext cx="71437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683" b="1" kern="0" spc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EXECUTION</a:t>
            </a:r>
            <a:endParaRPr lang="en-US" sz="683" dirty="0"/>
          </a:p>
        </p:txBody>
      </p:sp>
      <p:sp>
        <p:nvSpPr>
          <p:cNvPr id="36" name="Shape 28"/>
          <p:cNvSpPr/>
          <p:nvPr/>
        </p:nvSpPr>
        <p:spPr>
          <a:xfrm>
            <a:off x="1428750" y="3497833"/>
            <a:ext cx="2333634" cy="776520"/>
          </a:xfrm>
          <a:prstGeom prst="rect">
            <a:avLst/>
          </a:prstGeom>
          <a:solidFill>
            <a:srgbClr val="F5F5F5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7634" y="3626421"/>
            <a:ext cx="176808" cy="157163"/>
          </a:xfrm>
          <a:prstGeom prst="rect">
            <a:avLst/>
          </a:prstGeom>
        </p:spPr>
      </p:pic>
      <p:sp>
        <p:nvSpPr>
          <p:cNvPr id="38" name="Text 29"/>
          <p:cNvSpPr/>
          <p:nvPr/>
        </p:nvSpPr>
        <p:spPr>
          <a:xfrm>
            <a:off x="2336006" y="3851449"/>
            <a:ext cx="500063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任务 DAG</a:t>
            </a:r>
            <a:endParaRPr lang="en-US" sz="784" dirty="0"/>
          </a:p>
        </p:txBody>
      </p:sp>
      <p:sp>
        <p:nvSpPr>
          <p:cNvPr id="39" name="Text 30"/>
          <p:cNvSpPr/>
          <p:nvPr/>
        </p:nvSpPr>
        <p:spPr>
          <a:xfrm>
            <a:off x="2157413" y="4044330"/>
            <a:ext cx="857250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持久化目标与依赖管理</a:t>
            </a:r>
            <a:endParaRPr lang="en-US" sz="621" dirty="0"/>
          </a:p>
        </p:txBody>
      </p:sp>
      <p:sp>
        <p:nvSpPr>
          <p:cNvPr id="40" name="Shape 31"/>
          <p:cNvSpPr/>
          <p:nvPr/>
        </p:nvSpPr>
        <p:spPr>
          <a:xfrm>
            <a:off x="3814763" y="3497833"/>
            <a:ext cx="2343150" cy="776520"/>
          </a:xfrm>
          <a:prstGeom prst="rect">
            <a:avLst/>
          </a:prstGeom>
          <a:solidFill>
            <a:srgbClr val="F5F5F5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7906" y="3626421"/>
            <a:ext cx="176808" cy="157163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4588939" y="3851449"/>
            <a:ext cx="794742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Worktree 隔离</a:t>
            </a:r>
            <a:endParaRPr lang="en-US" sz="784" dirty="0"/>
          </a:p>
        </p:txBody>
      </p:sp>
      <p:sp>
        <p:nvSpPr>
          <p:cNvPr id="43" name="Text 33"/>
          <p:cNvSpPr/>
          <p:nvPr/>
        </p:nvSpPr>
        <p:spPr>
          <a:xfrm>
            <a:off x="4514822" y="4044330"/>
            <a:ext cx="942975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永不碰撞的并行执行通道</a:t>
            </a:r>
            <a:endParaRPr lang="en-US" sz="621" dirty="0"/>
          </a:p>
        </p:txBody>
      </p:sp>
      <p:sp>
        <p:nvSpPr>
          <p:cNvPr id="44" name="Shape 34"/>
          <p:cNvSpPr/>
          <p:nvPr/>
        </p:nvSpPr>
        <p:spPr>
          <a:xfrm>
            <a:off x="6219806" y="3497833"/>
            <a:ext cx="2352666" cy="776520"/>
          </a:xfrm>
          <a:prstGeom prst="rect">
            <a:avLst/>
          </a:prstGeom>
          <a:solidFill>
            <a:srgbClr val="F5F5F5"/>
          </a:solidFill>
          <a:ln w="18288">
            <a:solidFill>
              <a:srgbClr val="E0E0E0"/>
            </a:solidFill>
            <a:prstDash val="solid"/>
          </a:ln>
        </p:spPr>
      </p:sp>
      <p:pic>
        <p:nvPicPr>
          <p:cNvPr id="4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7116" y="3612133"/>
            <a:ext cx="157163" cy="157163"/>
          </a:xfrm>
          <a:prstGeom prst="rect">
            <a:avLst/>
          </a:prstGeom>
        </p:spPr>
      </p:pic>
      <p:sp>
        <p:nvSpPr>
          <p:cNvPr id="46" name="Text 35"/>
          <p:cNvSpPr/>
          <p:nvPr/>
        </p:nvSpPr>
        <p:spPr>
          <a:xfrm>
            <a:off x="7062797" y="3837161"/>
            <a:ext cx="68580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异步邮箱团队</a:t>
            </a:r>
            <a:endParaRPr lang="en-US" sz="784" dirty="0"/>
          </a:p>
        </p:txBody>
      </p:sp>
      <p:sp>
        <p:nvSpPr>
          <p:cNvPr id="47" name="Text 36"/>
          <p:cNvSpPr/>
          <p:nvPr/>
        </p:nvSpPr>
        <p:spPr>
          <a:xfrm>
            <a:off x="6952069" y="4030043"/>
            <a:ext cx="907256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JSONL 协议与自主认领</a:t>
            </a:r>
            <a:endParaRPr lang="en-US" sz="621" dirty="0"/>
          </a:p>
        </p:txBody>
      </p:sp>
      <p:sp>
        <p:nvSpPr>
          <p:cNvPr id="48" name="Text 37"/>
          <p:cNvSpPr/>
          <p:nvPr/>
        </p:nvSpPr>
        <p:spPr>
          <a:xfrm>
            <a:off x="571500" y="4644740"/>
            <a:ext cx="71437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683" b="1" kern="0" spc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FOUNDATION</a:t>
            </a:r>
            <a:endParaRPr lang="en-US" sz="683" dirty="0"/>
          </a:p>
        </p:txBody>
      </p:sp>
      <p:sp>
        <p:nvSpPr>
          <p:cNvPr id="49" name="Shape 38"/>
          <p:cNvSpPr/>
          <p:nvPr/>
        </p:nvSpPr>
        <p:spPr>
          <a:xfrm>
            <a:off x="1428750" y="4317216"/>
            <a:ext cx="7143750" cy="776520"/>
          </a:xfrm>
          <a:prstGeom prst="rect">
            <a:avLst/>
          </a:prstGeom>
          <a:solidFill>
            <a:srgbClr val="FFFFFF"/>
          </a:solidFill>
          <a:ln w="18288">
            <a:solidFill>
              <a:srgbClr val="999999"/>
            </a:solidFill>
            <a:prstDash val="dash"/>
          </a:ln>
        </p:spPr>
      </p:sp>
      <p:pic>
        <p:nvPicPr>
          <p:cNvPr id="50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2044" y="4431516"/>
            <a:ext cx="157163" cy="157163"/>
          </a:xfrm>
          <a:prstGeom prst="rect">
            <a:avLst/>
          </a:prstGeom>
        </p:spPr>
      </p:pic>
      <p:sp>
        <p:nvSpPr>
          <p:cNvPr id="51" name="Text 39"/>
          <p:cNvSpPr/>
          <p:nvPr/>
        </p:nvSpPr>
        <p:spPr>
          <a:xfrm>
            <a:off x="4486275" y="4656544"/>
            <a:ext cx="102870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权限治理与沙箱隔离</a:t>
            </a:r>
            <a:endParaRPr lang="en-US" sz="784" dirty="0"/>
          </a:p>
        </p:txBody>
      </p:sp>
      <p:sp>
        <p:nvSpPr>
          <p:cNvPr id="52" name="Text 40"/>
          <p:cNvSpPr/>
          <p:nvPr/>
        </p:nvSpPr>
        <p:spPr>
          <a:xfrm>
            <a:off x="4125516" y="4849425"/>
            <a:ext cx="1750219" cy="1157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Human-in-the-loop 审批边界与安全执行环境</a:t>
            </a:r>
            <a:endParaRPr lang="en-US" sz="621" dirty="0"/>
          </a:p>
        </p:txBody>
      </p:sp>
      <p:sp>
        <p:nvSpPr>
          <p:cNvPr id="53" name="Text 41"/>
          <p:cNvSpPr/>
          <p:nvPr/>
        </p:nvSpPr>
        <p:spPr>
          <a:xfrm>
            <a:off x="7535157" y="4852117"/>
            <a:ext cx="1062633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09 / ARCHITECTURE</a:t>
            </a:r>
            <a:endParaRPr lang="en-US" sz="734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14363"/>
            <a:ext cx="8001000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Harness 工程师的自我修养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571500" y="1285875"/>
            <a:ext cx="2857500" cy="900113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开发一个 Claude Code 级别的 Agent，本质上是一场极致的 Harness 工程实践。</a:t>
            </a:r>
            <a:endParaRPr lang="en-US" sz="1397" dirty="0"/>
          </a:p>
        </p:txBody>
      </p:sp>
      <p:sp>
        <p:nvSpPr>
          <p:cNvPr id="5" name="Shape 2"/>
          <p:cNvSpPr/>
          <p:nvPr/>
        </p:nvSpPr>
        <p:spPr>
          <a:xfrm>
            <a:off x="571500" y="3480457"/>
            <a:ext cx="2857500" cy="94866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3480457"/>
            <a:ext cx="2857500" cy="948668"/>
          </a:xfrm>
          <a:prstGeom prst="rect">
            <a:avLst/>
          </a:prstGeom>
          <a:noFill/>
          <a:ln/>
        </p:spPr>
        <p:txBody>
          <a:bodyPr wrap="square" lIns="255143" tIns="255143" rIns="255143" bIns="255143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造好 Harness。
Agent 会完成剩下的。</a:t>
            </a:r>
            <a:endParaRPr lang="en-US" sz="1295" dirty="0"/>
          </a:p>
        </p:txBody>
      </p:sp>
      <p:sp>
        <p:nvSpPr>
          <p:cNvPr id="7" name="Shape 4"/>
          <p:cNvSpPr/>
          <p:nvPr/>
        </p:nvSpPr>
        <p:spPr>
          <a:xfrm>
            <a:off x="3857625" y="1285875"/>
            <a:ext cx="4714875" cy="6000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8" name="Shape 5"/>
          <p:cNvSpPr/>
          <p:nvPr/>
        </p:nvSpPr>
        <p:spPr>
          <a:xfrm>
            <a:off x="3857625" y="1285875"/>
            <a:ext cx="571500" cy="571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9" name="Text 6"/>
          <p:cNvSpPr/>
          <p:nvPr/>
        </p:nvSpPr>
        <p:spPr>
          <a:xfrm>
            <a:off x="3857625" y="1285875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1602" dirty="0"/>
          </a:p>
        </p:txBody>
      </p:sp>
      <p:sp>
        <p:nvSpPr>
          <p:cNvPr id="10" name="Text 7"/>
          <p:cNvSpPr/>
          <p:nvPr/>
        </p:nvSpPr>
        <p:spPr>
          <a:xfrm>
            <a:off x="4607719" y="1354634"/>
            <a:ext cx="21717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信任模型</a:t>
            </a: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4607719" y="1617166"/>
            <a:ext cx="21717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不要试图用硬编码逻辑去代替模型做决策。</a:t>
            </a:r>
            <a:endParaRPr lang="en-US" sz="834" dirty="0"/>
          </a:p>
        </p:txBody>
      </p:sp>
      <p:sp>
        <p:nvSpPr>
          <p:cNvPr id="12" name="Shape 9"/>
          <p:cNvSpPr/>
          <p:nvPr/>
        </p:nvSpPr>
        <p:spPr>
          <a:xfrm>
            <a:off x="3857625" y="2000250"/>
            <a:ext cx="4714875" cy="6000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3" name="Shape 10"/>
          <p:cNvSpPr/>
          <p:nvPr/>
        </p:nvSpPr>
        <p:spPr>
          <a:xfrm>
            <a:off x="3857625" y="2000250"/>
            <a:ext cx="571500" cy="571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4" name="Text 11"/>
          <p:cNvSpPr/>
          <p:nvPr/>
        </p:nvSpPr>
        <p:spPr>
          <a:xfrm>
            <a:off x="3857625" y="2000250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1602" dirty="0"/>
          </a:p>
        </p:txBody>
      </p:sp>
      <p:sp>
        <p:nvSpPr>
          <p:cNvPr id="15" name="Text 12"/>
          <p:cNvSpPr/>
          <p:nvPr/>
        </p:nvSpPr>
        <p:spPr>
          <a:xfrm>
            <a:off x="4607719" y="2069009"/>
            <a:ext cx="178236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提供工具</a:t>
            </a:r>
            <a:endParaRPr lang="en-US" sz="1090" dirty="0"/>
          </a:p>
        </p:txBody>
      </p:sp>
      <p:sp>
        <p:nvSpPr>
          <p:cNvPr id="16" name="Text 13"/>
          <p:cNvSpPr/>
          <p:nvPr/>
        </p:nvSpPr>
        <p:spPr>
          <a:xfrm>
            <a:off x="4607719" y="2331541"/>
            <a:ext cx="178236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构建原子化、健壮的 Action 接口。</a:t>
            </a:r>
            <a:endParaRPr lang="en-US" sz="834" dirty="0"/>
          </a:p>
        </p:txBody>
      </p:sp>
      <p:sp>
        <p:nvSpPr>
          <p:cNvPr id="17" name="Shape 14"/>
          <p:cNvSpPr/>
          <p:nvPr/>
        </p:nvSpPr>
        <p:spPr>
          <a:xfrm>
            <a:off x="3857625" y="2714625"/>
            <a:ext cx="4714875" cy="6000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8" name="Shape 15"/>
          <p:cNvSpPr/>
          <p:nvPr/>
        </p:nvSpPr>
        <p:spPr>
          <a:xfrm>
            <a:off x="3857625" y="2714625"/>
            <a:ext cx="571500" cy="571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9" name="Text 16"/>
          <p:cNvSpPr/>
          <p:nvPr/>
        </p:nvSpPr>
        <p:spPr>
          <a:xfrm>
            <a:off x="3857625" y="2714625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1602" dirty="0"/>
          </a:p>
        </p:txBody>
      </p:sp>
      <p:sp>
        <p:nvSpPr>
          <p:cNvPr id="20" name="Text 17"/>
          <p:cNvSpPr/>
          <p:nvPr/>
        </p:nvSpPr>
        <p:spPr>
          <a:xfrm>
            <a:off x="4607719" y="2783384"/>
            <a:ext cx="255567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管理记忆</a:t>
            </a:r>
            <a:endParaRPr lang="en-US" sz="1090" dirty="0"/>
          </a:p>
        </p:txBody>
      </p:sp>
      <p:sp>
        <p:nvSpPr>
          <p:cNvPr id="21" name="Text 18"/>
          <p:cNvSpPr/>
          <p:nvPr/>
        </p:nvSpPr>
        <p:spPr>
          <a:xfrm>
            <a:off x="4607719" y="3045916"/>
            <a:ext cx="255567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通过子 Agent 和三层压缩策略保持上下文的纯净。</a:t>
            </a:r>
            <a:endParaRPr lang="en-US" sz="834" dirty="0"/>
          </a:p>
        </p:txBody>
      </p:sp>
      <p:sp>
        <p:nvSpPr>
          <p:cNvPr id="22" name="Shape 19"/>
          <p:cNvSpPr/>
          <p:nvPr/>
        </p:nvSpPr>
        <p:spPr>
          <a:xfrm>
            <a:off x="3857625" y="3429000"/>
            <a:ext cx="4714875" cy="6000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3" name="Shape 20"/>
          <p:cNvSpPr/>
          <p:nvPr/>
        </p:nvSpPr>
        <p:spPr>
          <a:xfrm>
            <a:off x="3857625" y="3429000"/>
            <a:ext cx="571500" cy="571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4" name="Text 21"/>
          <p:cNvSpPr/>
          <p:nvPr/>
        </p:nvSpPr>
        <p:spPr>
          <a:xfrm>
            <a:off x="3857625" y="3429000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1602" dirty="0"/>
          </a:p>
        </p:txBody>
      </p:sp>
      <p:sp>
        <p:nvSpPr>
          <p:cNvPr id="25" name="Text 22"/>
          <p:cNvSpPr/>
          <p:nvPr/>
        </p:nvSpPr>
        <p:spPr>
          <a:xfrm>
            <a:off x="4607719" y="3497759"/>
            <a:ext cx="17145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持久化目标</a:t>
            </a:r>
            <a:endParaRPr lang="en-US" sz="1090" dirty="0"/>
          </a:p>
        </p:txBody>
      </p:sp>
      <p:sp>
        <p:nvSpPr>
          <p:cNvPr id="26" name="Text 23"/>
          <p:cNvSpPr/>
          <p:nvPr/>
        </p:nvSpPr>
        <p:spPr>
          <a:xfrm>
            <a:off x="4607719" y="3760291"/>
            <a:ext cx="1714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用磁盘上的任务图管理长程计划。</a:t>
            </a:r>
            <a:endParaRPr lang="en-US" sz="834" dirty="0"/>
          </a:p>
        </p:txBody>
      </p:sp>
      <p:sp>
        <p:nvSpPr>
          <p:cNvPr id="27" name="Shape 24"/>
          <p:cNvSpPr/>
          <p:nvPr/>
        </p:nvSpPr>
        <p:spPr>
          <a:xfrm>
            <a:off x="3857625" y="4143375"/>
            <a:ext cx="4714875" cy="6000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8" name="Shape 25"/>
          <p:cNvSpPr/>
          <p:nvPr/>
        </p:nvSpPr>
        <p:spPr>
          <a:xfrm>
            <a:off x="3857625" y="4143375"/>
            <a:ext cx="571500" cy="571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9" name="Text 26"/>
          <p:cNvSpPr/>
          <p:nvPr/>
        </p:nvSpPr>
        <p:spPr>
          <a:xfrm>
            <a:off x="3857625" y="4143375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05</a:t>
            </a:r>
            <a:endParaRPr lang="en-US" sz="1602" dirty="0"/>
          </a:p>
        </p:txBody>
      </p:sp>
      <p:sp>
        <p:nvSpPr>
          <p:cNvPr id="30" name="Text 27"/>
          <p:cNvSpPr/>
          <p:nvPr/>
        </p:nvSpPr>
        <p:spPr>
          <a:xfrm>
            <a:off x="4607719" y="4212134"/>
            <a:ext cx="19288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隔离执行</a:t>
            </a:r>
            <a:endParaRPr lang="en-US" sz="1090" dirty="0"/>
          </a:p>
        </p:txBody>
      </p:sp>
      <p:sp>
        <p:nvSpPr>
          <p:cNvPr id="31" name="Text 28"/>
          <p:cNvSpPr/>
          <p:nvPr/>
        </p:nvSpPr>
        <p:spPr>
          <a:xfrm>
            <a:off x="4607719" y="4474666"/>
            <a:ext cx="19288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利用 Worktree 实现安全的并行协作。</a:t>
            </a:r>
            <a:endParaRPr lang="en-US" sz="834" dirty="0"/>
          </a:p>
        </p:txBody>
      </p:sp>
      <p:sp>
        <p:nvSpPr>
          <p:cNvPr id="32" name="Text 29"/>
          <p:cNvSpPr/>
          <p:nvPr/>
        </p:nvSpPr>
        <p:spPr>
          <a:xfrm>
            <a:off x="7752755" y="4720233"/>
            <a:ext cx="819745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9999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/ SUMMARY</a:t>
            </a:r>
            <a:endParaRPr lang="en-US" sz="784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293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152948" y="1156953"/>
            <a:ext cx="4838105" cy="8268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145" b="1" kern="0" spc="2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Thank You / 谢谢</a:t>
            </a:r>
            <a:endParaRPr lang="en-US" sz="4145" dirty="0"/>
          </a:p>
        </p:txBody>
      </p:sp>
      <p:sp>
        <p:nvSpPr>
          <p:cNvPr id="6" name="Shape 2"/>
          <p:cNvSpPr/>
          <p:nvPr/>
        </p:nvSpPr>
        <p:spPr>
          <a:xfrm>
            <a:off x="3373636" y="2571750"/>
            <a:ext cx="2396728" cy="448270"/>
          </a:xfrm>
          <a:prstGeom prst="rect">
            <a:avLst/>
          </a:prstGeom>
          <a:solidFill>
            <a:srgbClr val="FFF3EB"/>
          </a:solidFill>
          <a:ln w="18288">
            <a:solidFill>
              <a:srgbClr val="FF6A0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3373636" y="2571750"/>
            <a:ext cx="2396728" cy="448270"/>
          </a:xfrm>
          <a:prstGeom prst="rect">
            <a:avLst/>
          </a:prstGeom>
          <a:noFill/>
          <a:ln/>
        </p:spPr>
        <p:txBody>
          <a:bodyPr wrap="square" lIns="255143" tIns="102108" rIns="255143" bIns="102108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kern="0" spc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阿里云 · 智能体工程实践</a:t>
            </a:r>
            <a:endParaRPr lang="en-US" sz="1193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61B964-1797-CDF3-7060-5D261DC8B25E}"/>
              </a:ext>
            </a:extLst>
          </p:cNvPr>
          <p:cNvSpPr txBox="1"/>
          <p:nvPr/>
        </p:nvSpPr>
        <p:spPr>
          <a:xfrm>
            <a:off x="276837" y="3607928"/>
            <a:ext cx="5891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参考：</a:t>
            </a:r>
            <a:endParaRPr kumimoji="1" lang="en-US" altLang="zh-CN" dirty="0"/>
          </a:p>
          <a:p>
            <a:r>
              <a:rPr kumimoji="1" lang="en" altLang="zh-CN" dirty="0">
                <a:hlinkClick r:id="rId5"/>
              </a:rPr>
              <a:t>https://github.com/shareAI-lab/learn-claude-code</a:t>
            </a:r>
            <a:endParaRPr kumimoji="1" lang="en" altLang="zh-CN" dirty="0"/>
          </a:p>
          <a:p>
            <a:r>
              <a:rPr kumimoji="1" lang="en" altLang="zh-CN" dirty="0">
                <a:hlinkClick r:id="rId6"/>
              </a:rPr>
              <a:t>https://github.com/Yuyz0112/claude-code-reverse</a:t>
            </a:r>
            <a:endParaRPr kumimoji="1" lang="en" altLang="zh-CN" dirty="0"/>
          </a:p>
          <a:p>
            <a:r>
              <a:rPr kumimoji="1" lang="en" altLang="zh-CN" dirty="0">
                <a:hlinkClick r:id="rId7"/>
              </a:rPr>
              <a:t>https://openai.com/zh-Hans-CN/index/harness-engineering/</a:t>
            </a:r>
            <a:endParaRPr kumimoji="1" lang="en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293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398026"/>
            <a:ext cx="1173361" cy="321469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398026"/>
            <a:ext cx="1173361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02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1933808"/>
            <a:ext cx="6429375" cy="11887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29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介绍我平时都用哪些工具，
如何使用</a:t>
            </a:r>
            <a:endParaRPr lang="en-US" sz="3294" dirty="0"/>
          </a:p>
        </p:txBody>
      </p:sp>
      <p:sp>
        <p:nvSpPr>
          <p:cNvPr id="7" name="Text 3"/>
          <p:cNvSpPr/>
          <p:nvPr/>
        </p:nvSpPr>
        <p:spPr>
          <a:xfrm>
            <a:off x="857250" y="3265391"/>
            <a:ext cx="828675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36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 </a:t>
            </a:r>
            <a:r>
              <a:rPr lang="en-US" sz="2436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Coding 主题篇</a:t>
            </a:r>
            <a:endParaRPr lang="en-US" sz="24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293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人类掌舵，智能体执行——2026 年软件开发范式的彻底蜕变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942975"/>
            <a:ext cx="228600" cy="228600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6" name="Text 2"/>
          <p:cNvSpPr/>
          <p:nvPr/>
        </p:nvSpPr>
        <p:spPr>
          <a:xfrm>
            <a:off x="428625" y="942975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885" dirty="0"/>
          </a:p>
        </p:txBody>
      </p:sp>
      <p:sp>
        <p:nvSpPr>
          <p:cNvPr id="7" name="Text 3"/>
          <p:cNvSpPr/>
          <p:nvPr/>
        </p:nvSpPr>
        <p:spPr>
          <a:xfrm>
            <a:off x="771525" y="928688"/>
            <a:ext cx="40134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最高效模式：</a:t>
            </a: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 steers. Agent executes.</a:t>
            </a: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(人类掌舵，智能体执行)</a:t>
            </a:r>
            <a:endParaRPr lang="en-US" sz="1050" dirty="0"/>
          </a:p>
        </p:txBody>
      </p:sp>
      <p:sp>
        <p:nvSpPr>
          <p:cNvPr id="8" name="Shape 4"/>
          <p:cNvSpPr/>
          <p:nvPr/>
        </p:nvSpPr>
        <p:spPr>
          <a:xfrm>
            <a:off x="428625" y="1543050"/>
            <a:ext cx="228600" cy="228600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9" name="Text 5"/>
          <p:cNvSpPr/>
          <p:nvPr/>
        </p:nvSpPr>
        <p:spPr>
          <a:xfrm>
            <a:off x="428625" y="1543050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885" dirty="0"/>
          </a:p>
        </p:txBody>
      </p:sp>
      <p:sp>
        <p:nvSpPr>
          <p:cNvPr id="10" name="Text 6"/>
          <p:cNvSpPr/>
          <p:nvPr/>
        </p:nvSpPr>
        <p:spPr>
          <a:xfrm>
            <a:off x="771525" y="1528763"/>
            <a:ext cx="34290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极限挑战：构建百万行代码产品，人类不手写一行代码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28625" y="1928813"/>
            <a:ext cx="228600" cy="228600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12" name="Text 8"/>
          <p:cNvSpPr/>
          <p:nvPr/>
        </p:nvSpPr>
        <p:spPr>
          <a:xfrm>
            <a:off x="428625" y="1928813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>
            <a:off x="771525" y="1914525"/>
            <a:ext cx="40134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 已能自主完成复杂任务，进入"自我迭代、自我验证修复"阶段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28625" y="2528888"/>
            <a:ext cx="228600" cy="228600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15" name="Text 11"/>
          <p:cNvSpPr/>
          <p:nvPr/>
        </p:nvSpPr>
        <p:spPr>
          <a:xfrm>
            <a:off x="428625" y="2528888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885" dirty="0"/>
          </a:p>
        </p:txBody>
      </p:sp>
      <p:sp>
        <p:nvSpPr>
          <p:cNvPr id="16" name="Text 12"/>
          <p:cNvSpPr/>
          <p:nvPr/>
        </p:nvSpPr>
        <p:spPr>
          <a:xfrm>
            <a:off x="771525" y="2514600"/>
            <a:ext cx="4000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速度越快，方向偏差代价越大——方向盘必须牢牢握在人类手里</a:t>
            </a:r>
            <a:endParaRPr lang="en-US" sz="1050" dirty="0"/>
          </a:p>
        </p:txBody>
      </p:sp>
      <p:sp>
        <p:nvSpPr>
          <p:cNvPr id="17" name="Shape 13"/>
          <p:cNvSpPr/>
          <p:nvPr/>
        </p:nvSpPr>
        <p:spPr>
          <a:xfrm>
            <a:off x="428625" y="2914650"/>
            <a:ext cx="228600" cy="228600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18" name="Text 14"/>
          <p:cNvSpPr/>
          <p:nvPr/>
        </p:nvSpPr>
        <p:spPr>
          <a:xfrm>
            <a:off x="428625" y="2914650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885" dirty="0"/>
          </a:p>
        </p:txBody>
      </p:sp>
      <p:sp>
        <p:nvSpPr>
          <p:cNvPr id="19" name="Text 15"/>
          <p:cNvSpPr/>
          <p:nvPr/>
        </p:nvSpPr>
        <p:spPr>
          <a:xfrm>
            <a:off x="771525" y="2900363"/>
            <a:ext cx="40134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人类角色提升至</a:t>
            </a: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系统编排者</a:t>
            </a:r>
            <a:r>
              <a:rPr lang="en-US" sz="1050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：设计环境、明确意图、保证轨道正确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428625" y="3871913"/>
            <a:ext cx="4356376" cy="700088"/>
          </a:xfrm>
          <a:prstGeom prst="rect">
            <a:avLst/>
          </a:prstGeom>
          <a:solidFill>
            <a:srgbClr val="FFF3EB"/>
          </a:solidFill>
          <a:ln/>
        </p:spPr>
      </p:sp>
      <p:sp>
        <p:nvSpPr>
          <p:cNvPr id="21" name="Shape 17"/>
          <p:cNvSpPr/>
          <p:nvPr/>
        </p:nvSpPr>
        <p:spPr>
          <a:xfrm>
            <a:off x="428625" y="3871913"/>
            <a:ext cx="42863" cy="7000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22" name="Text 18"/>
          <p:cNvSpPr/>
          <p:nvPr/>
        </p:nvSpPr>
        <p:spPr>
          <a:xfrm>
            <a:off x="428625" y="3871913"/>
            <a:ext cx="4356376" cy="870559"/>
          </a:xfrm>
          <a:prstGeom prst="rect">
            <a:avLst/>
          </a:prstGeom>
          <a:noFill/>
          <a:ln/>
        </p:spPr>
        <p:txBody>
          <a:bodyPr wrap="square" lIns="204089" tIns="170053" rIns="204089" bIns="170053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i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“AI </a:t>
            </a:r>
            <a:r>
              <a:rPr lang="en-US" sz="987" b="1" i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是那辆不知疲倦的高性能赛车，而你，是那位实时掌舵的车手</a:t>
            </a:r>
            <a:r>
              <a:rPr lang="en-US" sz="987" b="1" i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。”</a:t>
            </a:r>
            <a:br>
              <a:rPr lang="en-US" sz="987" b="1" i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</a:br>
            <a:br>
              <a:rPr lang="en-US" sz="987" b="1" i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</a:br>
            <a:r>
              <a:rPr lang="en-US" sz="987" b="1" i="1" dirty="0" err="1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不同人之间指导AI生成的代码质量</a:t>
            </a:r>
            <a:r>
              <a:rPr lang="zh-CN" altLang="en-US" sz="987" b="1" i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，可能比不同人之间生成的还高。</a:t>
            </a:r>
            <a:endParaRPr lang="en-US" sz="987" dirty="0"/>
          </a:p>
        </p:txBody>
      </p:sp>
      <p:sp>
        <p:nvSpPr>
          <p:cNvPr id="23" name="Shape 19"/>
          <p:cNvSpPr/>
          <p:nvPr/>
        </p:nvSpPr>
        <p:spPr>
          <a:xfrm>
            <a:off x="5070751" y="857250"/>
            <a:ext cx="3644624" cy="3857625"/>
          </a:xfrm>
          <a:prstGeom prst="rect">
            <a:avLst/>
          </a:prstGeom>
          <a:solidFill>
            <a:srgbClr val="F9F9F9"/>
          </a:solidFill>
          <a:ln w="9144">
            <a:solidFill>
              <a:srgbClr val="E5E5E5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5448728" y="1271588"/>
            <a:ext cx="714375" cy="714375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25" name="Text 21"/>
          <p:cNvSpPr/>
          <p:nvPr/>
        </p:nvSpPr>
        <p:spPr>
          <a:xfrm>
            <a:off x="5663040" y="1350169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代码</a:t>
            </a:r>
            <a:endParaRPr lang="en-US" sz="987" dirty="0"/>
          </a:p>
        </p:txBody>
      </p:sp>
      <p:sp>
        <p:nvSpPr>
          <p:cNvPr id="26" name="Text 22"/>
          <p:cNvSpPr/>
          <p:nvPr/>
        </p:nvSpPr>
        <p:spPr>
          <a:xfrm>
            <a:off x="5663040" y="1721644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生成</a:t>
            </a:r>
            <a:endParaRPr lang="en-US" sz="987" dirty="0"/>
          </a:p>
        </p:txBody>
      </p:sp>
      <p:sp>
        <p:nvSpPr>
          <p:cNvPr id="27" name="Shape 23"/>
          <p:cNvSpPr/>
          <p:nvPr/>
        </p:nvSpPr>
        <p:spPr>
          <a:xfrm>
            <a:off x="7630809" y="1271588"/>
            <a:ext cx="714375" cy="714375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28" name="Text 24"/>
          <p:cNvSpPr/>
          <p:nvPr/>
        </p:nvSpPr>
        <p:spPr>
          <a:xfrm>
            <a:off x="7845121" y="1350169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自动</a:t>
            </a:r>
            <a:endParaRPr lang="en-US" sz="987" dirty="0"/>
          </a:p>
        </p:txBody>
      </p:sp>
      <p:sp>
        <p:nvSpPr>
          <p:cNvPr id="29" name="Text 25"/>
          <p:cNvSpPr/>
          <p:nvPr/>
        </p:nvSpPr>
        <p:spPr>
          <a:xfrm>
            <a:off x="7845121" y="1721644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测试</a:t>
            </a:r>
            <a:endParaRPr lang="en-US" sz="987" dirty="0"/>
          </a:p>
        </p:txBody>
      </p:sp>
      <p:sp>
        <p:nvSpPr>
          <p:cNvPr id="30" name="Shape 26"/>
          <p:cNvSpPr/>
          <p:nvPr/>
        </p:nvSpPr>
        <p:spPr>
          <a:xfrm>
            <a:off x="5448728" y="3586163"/>
            <a:ext cx="714375" cy="714375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31" name="Text 27"/>
          <p:cNvSpPr/>
          <p:nvPr/>
        </p:nvSpPr>
        <p:spPr>
          <a:xfrm>
            <a:off x="5663040" y="3664744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自我</a:t>
            </a:r>
            <a:endParaRPr lang="en-US" sz="987" dirty="0"/>
          </a:p>
        </p:txBody>
      </p:sp>
      <p:sp>
        <p:nvSpPr>
          <p:cNvPr id="32" name="Text 28"/>
          <p:cNvSpPr/>
          <p:nvPr/>
        </p:nvSpPr>
        <p:spPr>
          <a:xfrm>
            <a:off x="5663040" y="4036219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修复</a:t>
            </a:r>
            <a:endParaRPr lang="en-US" sz="987" dirty="0"/>
          </a:p>
        </p:txBody>
      </p:sp>
      <p:sp>
        <p:nvSpPr>
          <p:cNvPr id="33" name="Shape 29"/>
          <p:cNvSpPr/>
          <p:nvPr/>
        </p:nvSpPr>
        <p:spPr>
          <a:xfrm>
            <a:off x="7630809" y="3586163"/>
            <a:ext cx="714375" cy="714375"/>
          </a:xfrm>
          <a:prstGeom prst="ellipse">
            <a:avLst/>
          </a:prstGeom>
          <a:solidFill>
            <a:srgbClr val="FF6A00"/>
          </a:solidFill>
          <a:ln/>
        </p:spPr>
      </p:sp>
      <p:sp>
        <p:nvSpPr>
          <p:cNvPr id="34" name="Text 30"/>
          <p:cNvSpPr/>
          <p:nvPr/>
        </p:nvSpPr>
        <p:spPr>
          <a:xfrm>
            <a:off x="7845121" y="3664744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部署</a:t>
            </a:r>
            <a:endParaRPr lang="en-US" sz="987" dirty="0"/>
          </a:p>
        </p:txBody>
      </p:sp>
      <p:sp>
        <p:nvSpPr>
          <p:cNvPr id="35" name="Text 31"/>
          <p:cNvSpPr/>
          <p:nvPr/>
        </p:nvSpPr>
        <p:spPr>
          <a:xfrm>
            <a:off x="7845121" y="4036219"/>
            <a:ext cx="28575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运维</a:t>
            </a:r>
            <a:endParaRPr lang="en-US" sz="987" dirty="0"/>
          </a:p>
        </p:txBody>
      </p:sp>
      <p:sp>
        <p:nvSpPr>
          <p:cNvPr id="36" name="Shape 32"/>
          <p:cNvSpPr/>
          <p:nvPr/>
        </p:nvSpPr>
        <p:spPr>
          <a:xfrm>
            <a:off x="6325456" y="2214563"/>
            <a:ext cx="1143000" cy="1143000"/>
          </a:xfrm>
          <a:prstGeom prst="ellipse">
            <a:avLst/>
          </a:prstGeom>
          <a:solidFill>
            <a:srgbClr val="1A1A1A"/>
          </a:solidFill>
          <a:ln/>
        </p:spPr>
      </p:sp>
      <p:sp>
        <p:nvSpPr>
          <p:cNvPr id="37" name="Text 33"/>
          <p:cNvSpPr/>
          <p:nvPr/>
        </p:nvSpPr>
        <p:spPr>
          <a:xfrm>
            <a:off x="6496906" y="2519958"/>
            <a:ext cx="80010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人类大脑</a:t>
            </a:r>
            <a:endParaRPr lang="en-US" sz="1397" dirty="0"/>
          </a:p>
        </p:txBody>
      </p:sp>
      <p:sp>
        <p:nvSpPr>
          <p:cNvPr id="38" name="Text 34"/>
          <p:cNvSpPr/>
          <p:nvPr/>
        </p:nvSpPr>
        <p:spPr>
          <a:xfrm>
            <a:off x="6539768" y="2844998"/>
            <a:ext cx="7143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系统编排者</a:t>
            </a:r>
            <a:endParaRPr lang="en-US" sz="9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57250" y="1683776"/>
            <a:ext cx="1457325" cy="32146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1"/>
          <p:cNvSpPr/>
          <p:nvPr/>
        </p:nvSpPr>
        <p:spPr>
          <a:xfrm>
            <a:off x="857250" y="1683776"/>
            <a:ext cx="1457325" cy="321469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kern="0" spc="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 02 - 1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57250" y="2219558"/>
            <a:ext cx="8286750" cy="6172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使用面介绍</a:t>
            </a:r>
            <a:endParaRPr lang="en-US" sz="3731" dirty="0"/>
          </a:p>
        </p:txBody>
      </p:sp>
      <p:sp>
        <p:nvSpPr>
          <p:cNvPr id="7" name="Text 3"/>
          <p:cNvSpPr/>
          <p:nvPr/>
        </p:nvSpPr>
        <p:spPr>
          <a:xfrm>
            <a:off x="857250" y="2979641"/>
            <a:ext cx="828675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36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 </a:t>
            </a:r>
            <a:r>
              <a:rPr lang="en-US" sz="2436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编码工具实践与架构</a:t>
            </a:r>
            <a:endParaRPr lang="en-US" sz="24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908" y="45961"/>
            <a:ext cx="837467" cy="60576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69294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编码工具推荐与阵营对比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857250"/>
            <a:ext cx="4000500" cy="3615044"/>
          </a:xfrm>
          <a:prstGeom prst="rect">
            <a:avLst/>
          </a:prstGeom>
          <a:solidFill>
            <a:srgbClr val="FFF3EB"/>
          </a:solidFill>
          <a:ln/>
        </p:spPr>
      </p:sp>
      <p:sp>
        <p:nvSpPr>
          <p:cNvPr id="6" name="Shape 2"/>
          <p:cNvSpPr/>
          <p:nvPr/>
        </p:nvSpPr>
        <p:spPr>
          <a:xfrm>
            <a:off x="428625" y="857250"/>
            <a:ext cx="4000500" cy="57150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7" name="Shape 3"/>
          <p:cNvSpPr/>
          <p:nvPr/>
        </p:nvSpPr>
        <p:spPr>
          <a:xfrm>
            <a:off x="4421981" y="857250"/>
            <a:ext cx="7144" cy="3615044"/>
          </a:xfrm>
          <a:prstGeom prst="rect">
            <a:avLst/>
          </a:prstGeom>
          <a:solidFill>
            <a:srgbClr val="FFE5D1"/>
          </a:solidFill>
          <a:ln/>
        </p:spPr>
      </p:sp>
      <p:sp>
        <p:nvSpPr>
          <p:cNvPr id="8" name="Shape 4"/>
          <p:cNvSpPr/>
          <p:nvPr/>
        </p:nvSpPr>
        <p:spPr>
          <a:xfrm>
            <a:off x="428625" y="4465151"/>
            <a:ext cx="4000500" cy="7144"/>
          </a:xfrm>
          <a:prstGeom prst="rect">
            <a:avLst/>
          </a:prstGeom>
          <a:solidFill>
            <a:srgbClr val="FFE5D1"/>
          </a:solidFill>
          <a:ln/>
        </p:spPr>
      </p:sp>
      <p:sp>
        <p:nvSpPr>
          <p:cNvPr id="9" name="Shape 5"/>
          <p:cNvSpPr/>
          <p:nvPr/>
        </p:nvSpPr>
        <p:spPr>
          <a:xfrm>
            <a:off x="428625" y="857250"/>
            <a:ext cx="7144" cy="3615044"/>
          </a:xfrm>
          <a:prstGeom prst="rect">
            <a:avLst/>
          </a:prstGeom>
          <a:solidFill>
            <a:srgbClr val="FFE5D1"/>
          </a:solidFill>
          <a:ln/>
        </p:spPr>
      </p:sp>
      <p:sp>
        <p:nvSpPr>
          <p:cNvPr id="10" name="Text 6"/>
          <p:cNvSpPr/>
          <p:nvPr/>
        </p:nvSpPr>
        <p:spPr>
          <a:xfrm>
            <a:off x="714375" y="1071563"/>
            <a:ext cx="14573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原生编码工具</a:t>
            </a:r>
            <a:endParaRPr lang="en-US" sz="1397" dirty="0"/>
          </a:p>
        </p:txBody>
      </p:sp>
      <p:sp>
        <p:nvSpPr>
          <p:cNvPr id="11" name="Text 7"/>
          <p:cNvSpPr/>
          <p:nvPr/>
        </p:nvSpPr>
        <p:spPr>
          <a:xfrm>
            <a:off x="3405783" y="1147465"/>
            <a:ext cx="730448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Agentic IDEs</a:t>
            </a:r>
            <a:endParaRPr lang="en-US" sz="784" dirty="0"/>
          </a:p>
        </p:txBody>
      </p:sp>
      <p:sp>
        <p:nvSpPr>
          <p:cNvPr id="12" name="Shape 8"/>
          <p:cNvSpPr/>
          <p:nvPr/>
        </p:nvSpPr>
        <p:spPr>
          <a:xfrm>
            <a:off x="714375" y="1660922"/>
            <a:ext cx="1653778" cy="483989"/>
          </a:xfrm>
          <a:prstGeom prst="rect">
            <a:avLst/>
          </a:prstGeom>
          <a:solidFill>
            <a:srgbClr val="FFFFFF"/>
          </a:solidFill>
          <a:ln w="9144">
            <a:solidFill>
              <a:srgbClr val="FFE5D1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760041"/>
            <a:ext cx="285750" cy="2857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171575" y="1767185"/>
            <a:ext cx="453628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Cursor</a:t>
            </a:r>
            <a:endParaRPr lang="en-US" sz="784" dirty="0"/>
          </a:p>
        </p:txBody>
      </p:sp>
      <p:sp>
        <p:nvSpPr>
          <p:cNvPr id="15" name="Text 10"/>
          <p:cNvSpPr/>
          <p:nvPr/>
        </p:nvSpPr>
        <p:spPr>
          <a:xfrm>
            <a:off x="1171575" y="1933277"/>
            <a:ext cx="453628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cursor.com</a:t>
            </a:r>
            <a:endParaRPr lang="en-US" sz="621" dirty="0"/>
          </a:p>
        </p:txBody>
      </p:sp>
      <p:sp>
        <p:nvSpPr>
          <p:cNvPr id="16" name="Shape 11"/>
          <p:cNvSpPr/>
          <p:nvPr/>
        </p:nvSpPr>
        <p:spPr>
          <a:xfrm>
            <a:off x="2482453" y="1660922"/>
            <a:ext cx="1653778" cy="483989"/>
          </a:xfrm>
          <a:prstGeom prst="rect">
            <a:avLst/>
          </a:prstGeom>
          <a:solidFill>
            <a:srgbClr val="FFFFFF"/>
          </a:solidFill>
          <a:ln w="9144">
            <a:solidFill>
              <a:srgbClr val="FFE5D1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8178" y="1752898"/>
            <a:ext cx="285750" cy="2857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939653" y="1746647"/>
            <a:ext cx="92333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Qoder (通义灵码)</a:t>
            </a:r>
            <a:endParaRPr lang="en-US" sz="784" dirty="0"/>
          </a:p>
        </p:txBody>
      </p:sp>
      <p:sp>
        <p:nvSpPr>
          <p:cNvPr id="19" name="Text 13"/>
          <p:cNvSpPr/>
          <p:nvPr/>
        </p:nvSpPr>
        <p:spPr>
          <a:xfrm>
            <a:off x="2939653" y="1939528"/>
            <a:ext cx="352661" cy="9797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800"/>
              </a:lnSpc>
            </a:pPr>
            <a:r>
              <a:rPr lang="en-US" sz="621" dirty="0" err="1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qoder.com</a:t>
            </a:r>
            <a:endParaRPr lang="en-US" sz="621" dirty="0"/>
          </a:p>
        </p:txBody>
      </p:sp>
      <p:sp>
        <p:nvSpPr>
          <p:cNvPr id="20" name="Shape 14"/>
          <p:cNvSpPr/>
          <p:nvPr/>
        </p:nvSpPr>
        <p:spPr>
          <a:xfrm>
            <a:off x="714375" y="2244923"/>
            <a:ext cx="1653778" cy="471488"/>
          </a:xfrm>
          <a:prstGeom prst="rect">
            <a:avLst/>
          </a:prstGeom>
          <a:solidFill>
            <a:srgbClr val="FFFFFF"/>
          </a:solidFill>
          <a:ln w="9144">
            <a:solidFill>
              <a:srgbClr val="FFE5D1"/>
            </a:solidFill>
            <a:prstDash val="solid"/>
          </a:ln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56456" y="1220236"/>
            <a:ext cx="45719" cy="45719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171575" y="2344936"/>
            <a:ext cx="463268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Antigravity</a:t>
            </a:r>
            <a:endParaRPr lang="en-US" sz="784" dirty="0"/>
          </a:p>
        </p:txBody>
      </p:sp>
      <p:sp>
        <p:nvSpPr>
          <p:cNvPr id="23" name="Text 16"/>
          <p:cNvSpPr/>
          <p:nvPr/>
        </p:nvSpPr>
        <p:spPr>
          <a:xfrm>
            <a:off x="1171575" y="2511028"/>
            <a:ext cx="578685" cy="9797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800"/>
              </a:lnSpc>
            </a:pPr>
            <a:r>
              <a:rPr lang="en-US" sz="621" dirty="0" err="1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antigravity.google</a:t>
            </a:r>
            <a:endParaRPr lang="en-US" sz="621" dirty="0"/>
          </a:p>
        </p:txBody>
      </p:sp>
      <p:sp>
        <p:nvSpPr>
          <p:cNvPr id="24" name="Shape 17"/>
          <p:cNvSpPr/>
          <p:nvPr/>
        </p:nvSpPr>
        <p:spPr>
          <a:xfrm>
            <a:off x="2482453" y="2244923"/>
            <a:ext cx="1653778" cy="471488"/>
          </a:xfrm>
          <a:prstGeom prst="rect">
            <a:avLst/>
          </a:prstGeom>
          <a:solidFill>
            <a:srgbClr val="FFFFFF"/>
          </a:solidFill>
          <a:ln w="9144">
            <a:solidFill>
              <a:srgbClr val="FFE5D1"/>
            </a:solidFill>
            <a:prstDash val="solid"/>
          </a:ln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8178" y="2330648"/>
            <a:ext cx="285750" cy="28575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2939653" y="2337792"/>
            <a:ext cx="323255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Kiro</a:t>
            </a:r>
            <a:endParaRPr lang="en-US" sz="784" dirty="0"/>
          </a:p>
        </p:txBody>
      </p:sp>
      <p:sp>
        <p:nvSpPr>
          <p:cNvPr id="27" name="Text 19"/>
          <p:cNvSpPr/>
          <p:nvPr/>
        </p:nvSpPr>
        <p:spPr>
          <a:xfrm>
            <a:off x="2939653" y="2503884"/>
            <a:ext cx="323255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kiro.dev</a:t>
            </a:r>
            <a:endParaRPr lang="en-US" sz="621" dirty="0"/>
          </a:p>
        </p:txBody>
      </p:sp>
      <p:sp>
        <p:nvSpPr>
          <p:cNvPr id="28" name="Text 20"/>
          <p:cNvSpPr/>
          <p:nvPr/>
        </p:nvSpPr>
        <p:spPr>
          <a:xfrm>
            <a:off x="714375" y="2916436"/>
            <a:ext cx="342185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核心优势</a:t>
            </a:r>
            <a:endParaRPr lang="en-US" sz="987" dirty="0"/>
          </a:p>
        </p:txBody>
      </p:sp>
      <p:sp>
        <p:nvSpPr>
          <p:cNvPr id="29" name="Text 21"/>
          <p:cNvSpPr/>
          <p:nvPr/>
        </p:nvSpPr>
        <p:spPr>
          <a:xfrm>
            <a:off x="714375" y="3209330"/>
            <a:ext cx="3421856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以 AI 为核心的开发体验，支持</a:t>
            </a: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全局上下文感知</a:t>
            </a: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、多文件联合重构、自然语言直接生成可执行代码与环境配置。</a:t>
            </a:r>
            <a:endParaRPr lang="en-US" sz="834" dirty="0"/>
          </a:p>
        </p:txBody>
      </p:sp>
      <p:sp>
        <p:nvSpPr>
          <p:cNvPr id="30" name="Text 22"/>
          <p:cNvSpPr/>
          <p:nvPr/>
        </p:nvSpPr>
        <p:spPr>
          <a:xfrm>
            <a:off x="714375" y="3689356"/>
            <a:ext cx="342185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最佳场景</a:t>
            </a:r>
            <a:endParaRPr lang="en-US" sz="987" dirty="0"/>
          </a:p>
        </p:txBody>
      </p:sp>
      <p:sp>
        <p:nvSpPr>
          <p:cNvPr id="31" name="Text 23"/>
          <p:cNvSpPr/>
          <p:nvPr/>
        </p:nvSpPr>
        <p:spPr>
          <a:xfrm>
            <a:off x="714375" y="3982250"/>
            <a:ext cx="3421856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适合从零构建项目、快速功能迭代、全栈代码生成与系统编排。</a:t>
            </a:r>
            <a:endParaRPr lang="en-US" sz="834" dirty="0"/>
          </a:p>
        </p:txBody>
      </p:sp>
      <p:sp>
        <p:nvSpPr>
          <p:cNvPr id="32" name="Shape 24"/>
          <p:cNvSpPr/>
          <p:nvPr/>
        </p:nvSpPr>
        <p:spPr>
          <a:xfrm>
            <a:off x="4707731" y="857250"/>
            <a:ext cx="4007644" cy="3522176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3" name="Shape 25"/>
          <p:cNvSpPr/>
          <p:nvPr/>
        </p:nvSpPr>
        <p:spPr>
          <a:xfrm>
            <a:off x="4707731" y="857250"/>
            <a:ext cx="4007644" cy="571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34" name="Shape 26"/>
          <p:cNvSpPr/>
          <p:nvPr/>
        </p:nvSpPr>
        <p:spPr>
          <a:xfrm>
            <a:off x="8708231" y="857250"/>
            <a:ext cx="7144" cy="3522176"/>
          </a:xfrm>
          <a:prstGeom prst="rect">
            <a:avLst/>
          </a:prstGeom>
          <a:solidFill>
            <a:srgbClr val="E5E5E5"/>
          </a:solidFill>
          <a:ln/>
        </p:spPr>
      </p:sp>
      <p:sp>
        <p:nvSpPr>
          <p:cNvPr id="35" name="Shape 27"/>
          <p:cNvSpPr/>
          <p:nvPr/>
        </p:nvSpPr>
        <p:spPr>
          <a:xfrm>
            <a:off x="4707731" y="4372282"/>
            <a:ext cx="4007644" cy="7144"/>
          </a:xfrm>
          <a:prstGeom prst="rect">
            <a:avLst/>
          </a:prstGeom>
          <a:solidFill>
            <a:srgbClr val="E5E5E5"/>
          </a:solidFill>
          <a:ln/>
        </p:spPr>
      </p:sp>
      <p:sp>
        <p:nvSpPr>
          <p:cNvPr id="36" name="Shape 28"/>
          <p:cNvSpPr/>
          <p:nvPr/>
        </p:nvSpPr>
        <p:spPr>
          <a:xfrm>
            <a:off x="4707731" y="857250"/>
            <a:ext cx="7144" cy="3522176"/>
          </a:xfrm>
          <a:prstGeom prst="rect">
            <a:avLst/>
          </a:prstGeom>
          <a:solidFill>
            <a:srgbClr val="E5E5E5"/>
          </a:solidFill>
          <a:ln/>
        </p:spPr>
      </p:sp>
      <p:sp>
        <p:nvSpPr>
          <p:cNvPr id="37" name="Text 29"/>
          <p:cNvSpPr/>
          <p:nvPr/>
        </p:nvSpPr>
        <p:spPr>
          <a:xfrm>
            <a:off x="5000625" y="1071563"/>
            <a:ext cx="1166217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传统经典 IDE</a:t>
            </a:r>
            <a:endParaRPr lang="en-US" sz="1397" dirty="0"/>
          </a:p>
        </p:txBody>
      </p:sp>
      <p:sp>
        <p:nvSpPr>
          <p:cNvPr id="38" name="Text 30"/>
          <p:cNvSpPr/>
          <p:nvPr/>
        </p:nvSpPr>
        <p:spPr>
          <a:xfrm>
            <a:off x="7725966" y="1147465"/>
            <a:ext cx="703659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Classic IDEs</a:t>
            </a:r>
            <a:endParaRPr lang="en-US" sz="784" dirty="0"/>
          </a:p>
        </p:txBody>
      </p:sp>
      <p:sp>
        <p:nvSpPr>
          <p:cNvPr id="39" name="Shape 31"/>
          <p:cNvSpPr/>
          <p:nvPr/>
        </p:nvSpPr>
        <p:spPr>
          <a:xfrm>
            <a:off x="5000625" y="1660922"/>
            <a:ext cx="1657350" cy="471488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6350" y="1753791"/>
            <a:ext cx="285750" cy="285750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5457825" y="1760934"/>
            <a:ext cx="750094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IntelliJ IDEA</a:t>
            </a:r>
            <a:endParaRPr lang="en-US" sz="784" dirty="0"/>
          </a:p>
        </p:txBody>
      </p:sp>
      <p:sp>
        <p:nvSpPr>
          <p:cNvPr id="42" name="Text 33"/>
          <p:cNvSpPr/>
          <p:nvPr/>
        </p:nvSpPr>
        <p:spPr>
          <a:xfrm>
            <a:off x="5457825" y="1927027"/>
            <a:ext cx="750094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jetbrains.com/idea</a:t>
            </a:r>
            <a:endParaRPr lang="en-US" sz="621" dirty="0"/>
          </a:p>
        </p:txBody>
      </p:sp>
      <p:sp>
        <p:nvSpPr>
          <p:cNvPr id="43" name="Shape 34"/>
          <p:cNvSpPr/>
          <p:nvPr/>
        </p:nvSpPr>
        <p:spPr>
          <a:xfrm>
            <a:off x="6772275" y="1660922"/>
            <a:ext cx="1657350" cy="471488"/>
          </a:xfrm>
          <a:prstGeom prst="rect">
            <a:avLst/>
          </a:prstGeom>
          <a:solidFill>
            <a:srgbClr val="FFFFFF"/>
          </a:solidFill>
          <a:ln w="9144">
            <a:solidFill>
              <a:srgbClr val="E5E5E5"/>
            </a:solidFill>
            <a:prstDash val="solid"/>
          </a:ln>
        </p:spPr>
      </p:sp>
      <p:pic>
        <p:nvPicPr>
          <p:cNvPr id="4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1746647"/>
            <a:ext cx="285750" cy="285750"/>
          </a:xfrm>
          <a:prstGeom prst="rect">
            <a:avLst/>
          </a:prstGeom>
        </p:spPr>
      </p:pic>
      <p:sp>
        <p:nvSpPr>
          <p:cNvPr id="45" name="Text 35"/>
          <p:cNvSpPr/>
          <p:nvPr/>
        </p:nvSpPr>
        <p:spPr>
          <a:xfrm>
            <a:off x="7229475" y="1753791"/>
            <a:ext cx="930473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PyCharm</a:t>
            </a:r>
            <a:endParaRPr lang="en-US" sz="784" dirty="0"/>
          </a:p>
        </p:txBody>
      </p:sp>
      <p:sp>
        <p:nvSpPr>
          <p:cNvPr id="46" name="Text 36"/>
          <p:cNvSpPr/>
          <p:nvPr/>
        </p:nvSpPr>
        <p:spPr>
          <a:xfrm>
            <a:off x="7229475" y="1919883"/>
            <a:ext cx="930473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jetbrains.com/pycharm</a:t>
            </a:r>
            <a:endParaRPr lang="en-US" sz="621" dirty="0"/>
          </a:p>
        </p:txBody>
      </p:sp>
      <p:sp>
        <p:nvSpPr>
          <p:cNvPr id="47" name="Text 37"/>
          <p:cNvSpPr/>
          <p:nvPr/>
        </p:nvSpPr>
        <p:spPr>
          <a:xfrm>
            <a:off x="5000625" y="2332434"/>
            <a:ext cx="34290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核心优势</a:t>
            </a:r>
            <a:endParaRPr lang="en-US" sz="987" dirty="0"/>
          </a:p>
        </p:txBody>
      </p:sp>
      <p:sp>
        <p:nvSpPr>
          <p:cNvPr id="48" name="Text 38"/>
          <p:cNvSpPr/>
          <p:nvPr/>
        </p:nvSpPr>
        <p:spPr>
          <a:xfrm>
            <a:off x="5000625" y="2625328"/>
            <a:ext cx="3429000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极其强大的</a:t>
            </a: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静态代码分析</a:t>
            </a: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、深度调试器（Debugger）、复杂的性能分析（Profiling）工具。</a:t>
            </a:r>
            <a:endParaRPr lang="en-US" sz="834" dirty="0"/>
          </a:p>
        </p:txBody>
      </p:sp>
      <p:sp>
        <p:nvSpPr>
          <p:cNvPr id="49" name="Text 39"/>
          <p:cNvSpPr/>
          <p:nvPr/>
        </p:nvSpPr>
        <p:spPr>
          <a:xfrm>
            <a:off x="5000625" y="3105355"/>
            <a:ext cx="34290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最佳场景</a:t>
            </a:r>
            <a:endParaRPr lang="en-US" sz="987" dirty="0"/>
          </a:p>
        </p:txBody>
      </p:sp>
      <p:sp>
        <p:nvSpPr>
          <p:cNvPr id="50" name="Text 40"/>
          <p:cNvSpPr/>
          <p:nvPr/>
        </p:nvSpPr>
        <p:spPr>
          <a:xfrm>
            <a:off x="5000625" y="3398248"/>
            <a:ext cx="3429000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适合</a:t>
            </a:r>
            <a:r>
              <a:rPr lang="en-US" sz="784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人类开发者</a:t>
            </a: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进行底层逻辑排查、复杂内存泄漏分析，以及对老旧庞大系统的深度调试。</a:t>
            </a:r>
            <a:endParaRPr lang="en-US" sz="834" dirty="0"/>
          </a:p>
        </p:txBody>
      </p:sp>
      <p:sp>
        <p:nvSpPr>
          <p:cNvPr id="51" name="Shape 41"/>
          <p:cNvSpPr/>
          <p:nvPr/>
        </p:nvSpPr>
        <p:spPr>
          <a:xfrm>
            <a:off x="428625" y="4593738"/>
            <a:ext cx="8286750" cy="569714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2" name="Shape 42"/>
          <p:cNvSpPr/>
          <p:nvPr/>
        </p:nvSpPr>
        <p:spPr>
          <a:xfrm>
            <a:off x="428625" y="4593738"/>
            <a:ext cx="57150" cy="569714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3" name="Text 43"/>
          <p:cNvSpPr/>
          <p:nvPr/>
        </p:nvSpPr>
        <p:spPr>
          <a:xfrm>
            <a:off x="1518047" y="4765188"/>
            <a:ext cx="13001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结论：AI 工具负责</a:t>
            </a:r>
            <a:endParaRPr lang="en-US" sz="1090" dirty="0"/>
          </a:p>
        </p:txBody>
      </p:sp>
      <p:sp>
        <p:nvSpPr>
          <p:cNvPr id="54" name="Text 44"/>
          <p:cNvSpPr/>
          <p:nvPr/>
        </p:nvSpPr>
        <p:spPr>
          <a:xfrm>
            <a:off x="2818209" y="4765188"/>
            <a:ext cx="161091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"高效生成与系统编排"</a:t>
            </a:r>
            <a:endParaRPr lang="en-US" sz="1090" dirty="0"/>
          </a:p>
        </p:txBody>
      </p:sp>
      <p:sp>
        <p:nvSpPr>
          <p:cNvPr id="55" name="Text 45"/>
          <p:cNvSpPr/>
          <p:nvPr/>
        </p:nvSpPr>
        <p:spPr>
          <a:xfrm>
            <a:off x="4429125" y="4765188"/>
            <a:ext cx="111442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，传统 IDE 负责</a:t>
            </a:r>
            <a:endParaRPr lang="en-US" sz="1090" dirty="0"/>
          </a:p>
        </p:txBody>
      </p:sp>
      <p:sp>
        <p:nvSpPr>
          <p:cNvPr id="56" name="Text 46"/>
          <p:cNvSpPr/>
          <p:nvPr/>
        </p:nvSpPr>
        <p:spPr>
          <a:xfrm>
            <a:off x="5543550" y="4765188"/>
            <a:ext cx="192524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6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"人类深度排查与精细调试"</a:t>
            </a:r>
            <a:endParaRPr lang="en-US" sz="1090" dirty="0"/>
          </a:p>
        </p:txBody>
      </p:sp>
      <p:sp>
        <p:nvSpPr>
          <p:cNvPr id="57" name="Text 47"/>
          <p:cNvSpPr/>
          <p:nvPr/>
        </p:nvSpPr>
        <p:spPr>
          <a:xfrm>
            <a:off x="7468791" y="4765188"/>
            <a:ext cx="1571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1090" dirty="0"/>
          </a:p>
        </p:txBody>
      </p:sp>
      <p:pic>
        <p:nvPicPr>
          <p:cNvPr id="1028" name="Picture 4" descr="Google Antigravity">
            <a:extLst>
              <a:ext uri="{FF2B5EF4-FFF2-40B4-BE49-F238E27FC236}">
                <a16:creationId xmlns:a16="http://schemas.microsoft.com/office/drawing/2014/main" id="{D5BFA4F3-1FB4-525B-5384-05B1047C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" y="2297511"/>
            <a:ext cx="294873" cy="2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30" y="271463"/>
            <a:ext cx="790082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285750"/>
            <a:ext cx="2628925" cy="2907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zh-CN" alt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如何解决</a:t>
            </a:r>
            <a:r>
              <a:rPr lang="en-US" sz="1808" b="1" dirty="0">
                <a:solidFill>
                  <a:srgbClr val="1A1A1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——8大核心实践</a:t>
            </a:r>
            <a:endParaRPr lang="en-US" sz="1808" dirty="0"/>
          </a:p>
        </p:txBody>
      </p:sp>
      <p:sp>
        <p:nvSpPr>
          <p:cNvPr id="5" name="Shape 1"/>
          <p:cNvSpPr/>
          <p:nvPr/>
        </p:nvSpPr>
        <p:spPr>
          <a:xfrm>
            <a:off x="428625" y="857250"/>
            <a:ext cx="2927152" cy="910828"/>
          </a:xfrm>
          <a:prstGeom prst="rect">
            <a:avLst/>
          </a:prstGeom>
          <a:solidFill>
            <a:srgbClr val="FFF8F3"/>
          </a:solidFill>
          <a:ln/>
        </p:spPr>
      </p:sp>
      <p:sp>
        <p:nvSpPr>
          <p:cNvPr id="6" name="Shape 2"/>
          <p:cNvSpPr/>
          <p:nvPr/>
        </p:nvSpPr>
        <p:spPr>
          <a:xfrm>
            <a:off x="428625" y="857250"/>
            <a:ext cx="28575" cy="91082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7" name="Shape 3"/>
          <p:cNvSpPr/>
          <p:nvPr/>
        </p:nvSpPr>
        <p:spPr>
          <a:xfrm>
            <a:off x="528638" y="1054094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8" name="Text 4"/>
          <p:cNvSpPr/>
          <p:nvPr/>
        </p:nvSpPr>
        <p:spPr>
          <a:xfrm>
            <a:off x="528638" y="1054094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534" dirty="0"/>
          </a:p>
        </p:txBody>
      </p:sp>
      <p:sp>
        <p:nvSpPr>
          <p:cNvPr id="9" name="Shape 5"/>
          <p:cNvSpPr/>
          <p:nvPr/>
        </p:nvSpPr>
        <p:spPr>
          <a:xfrm>
            <a:off x="714375" y="1054094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10" name="Text 6"/>
          <p:cNvSpPr/>
          <p:nvPr/>
        </p:nvSpPr>
        <p:spPr>
          <a:xfrm>
            <a:off x="502952" y="1054094"/>
            <a:ext cx="551434" cy="1138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规划先行 (Kick-off)</a:t>
            </a:r>
            <a:endParaRPr lang="en-US" sz="534" dirty="0">
              <a:highlight>
                <a:srgbClr val="FFFF00"/>
              </a:highlight>
            </a:endParaRPr>
          </a:p>
        </p:txBody>
      </p:sp>
      <p:sp>
        <p:nvSpPr>
          <p:cNvPr id="11" name="Text 7"/>
          <p:cNvSpPr/>
          <p:nvPr/>
        </p:nvSpPr>
        <p:spPr>
          <a:xfrm>
            <a:off x="528638" y="1211256"/>
            <a:ext cx="2727127" cy="359978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在动手编码前，先和 Cursor/Claude 进行深度对话。讨论技术栈、第三方库，明确 MVP 的核心功能。不要盲从 AI，手动验证最新文档。</a:t>
            </a:r>
            <a:endParaRPr lang="en-US" sz="621" dirty="0"/>
          </a:p>
        </p:txBody>
      </p:sp>
      <p:sp>
        <p:nvSpPr>
          <p:cNvPr id="12" name="Shape 8"/>
          <p:cNvSpPr/>
          <p:nvPr/>
        </p:nvSpPr>
        <p:spPr>
          <a:xfrm>
            <a:off x="3470077" y="857250"/>
            <a:ext cx="2927152" cy="910828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13" name="Shape 9"/>
          <p:cNvSpPr/>
          <p:nvPr/>
        </p:nvSpPr>
        <p:spPr>
          <a:xfrm>
            <a:off x="3470077" y="857250"/>
            <a:ext cx="28575" cy="91082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4" name="Shape 10"/>
          <p:cNvSpPr/>
          <p:nvPr/>
        </p:nvSpPr>
        <p:spPr>
          <a:xfrm>
            <a:off x="3570089" y="1114090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5" name="Text 11"/>
          <p:cNvSpPr/>
          <p:nvPr/>
        </p:nvSpPr>
        <p:spPr>
          <a:xfrm>
            <a:off x="3570089" y="1114090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534" dirty="0"/>
          </a:p>
        </p:txBody>
      </p:sp>
      <p:sp>
        <p:nvSpPr>
          <p:cNvPr id="16" name="Shape 12"/>
          <p:cNvSpPr/>
          <p:nvPr/>
        </p:nvSpPr>
        <p:spPr>
          <a:xfrm>
            <a:off x="3755827" y="1114090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7" name="Text 13"/>
          <p:cNvSpPr/>
          <p:nvPr/>
        </p:nvSpPr>
        <p:spPr>
          <a:xfrm>
            <a:off x="3755827" y="1114090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人类主导分步执行</a:t>
            </a:r>
            <a:endParaRPr lang="en-US" sz="534" dirty="0"/>
          </a:p>
        </p:txBody>
      </p:sp>
      <p:sp>
        <p:nvSpPr>
          <p:cNvPr id="18" name="Text 14"/>
          <p:cNvSpPr/>
          <p:nvPr/>
        </p:nvSpPr>
        <p:spPr>
          <a:xfrm>
            <a:off x="3570089" y="1271253"/>
            <a:ext cx="2727127" cy="239985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让 AI 生成极其详尽的步骤计划，但不要一次性丢给 Agent 执行。你才是“指挥家”，一次只分配一个明确、独立的任务。</a:t>
            </a:r>
            <a:endParaRPr lang="en-US" sz="621" dirty="0"/>
          </a:p>
        </p:txBody>
      </p:sp>
      <p:sp>
        <p:nvSpPr>
          <p:cNvPr id="19" name="Shape 15"/>
          <p:cNvSpPr/>
          <p:nvPr/>
        </p:nvSpPr>
        <p:spPr>
          <a:xfrm>
            <a:off x="428625" y="1839516"/>
            <a:ext cx="2927152" cy="910828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20" name="Shape 16"/>
          <p:cNvSpPr/>
          <p:nvPr/>
        </p:nvSpPr>
        <p:spPr>
          <a:xfrm>
            <a:off x="428625" y="1839516"/>
            <a:ext cx="28575" cy="91082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1" name="Shape 17"/>
          <p:cNvSpPr/>
          <p:nvPr/>
        </p:nvSpPr>
        <p:spPr>
          <a:xfrm>
            <a:off x="528638" y="2096356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2" name="Text 18"/>
          <p:cNvSpPr/>
          <p:nvPr/>
        </p:nvSpPr>
        <p:spPr>
          <a:xfrm>
            <a:off x="528638" y="2096356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534" dirty="0"/>
          </a:p>
        </p:txBody>
      </p:sp>
      <p:sp>
        <p:nvSpPr>
          <p:cNvPr id="23" name="Shape 19"/>
          <p:cNvSpPr/>
          <p:nvPr/>
        </p:nvSpPr>
        <p:spPr>
          <a:xfrm>
            <a:off x="714375" y="2096356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4" name="Text 20"/>
          <p:cNvSpPr/>
          <p:nvPr/>
        </p:nvSpPr>
        <p:spPr>
          <a:xfrm>
            <a:off x="714375" y="2096356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快速 MVP 与迭代</a:t>
            </a:r>
            <a:endParaRPr lang="en-US" sz="534" dirty="0"/>
          </a:p>
        </p:txBody>
      </p:sp>
      <p:sp>
        <p:nvSpPr>
          <p:cNvPr id="25" name="Text 21"/>
          <p:cNvSpPr/>
          <p:nvPr/>
        </p:nvSpPr>
        <p:spPr>
          <a:xfrm>
            <a:off x="528638" y="2253518"/>
            <a:ext cx="2727127" cy="239985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拒绝“一键生成复杂应用”的幻想。快速实现一个最简陋但能跑通的版本，然后在一个可工作的基础上，一次增加一个功能。</a:t>
            </a:r>
            <a:endParaRPr lang="en-US" sz="621" dirty="0"/>
          </a:p>
        </p:txBody>
      </p:sp>
      <p:sp>
        <p:nvSpPr>
          <p:cNvPr id="26" name="Shape 22"/>
          <p:cNvSpPr/>
          <p:nvPr/>
        </p:nvSpPr>
        <p:spPr>
          <a:xfrm>
            <a:off x="3470077" y="1839516"/>
            <a:ext cx="2927152" cy="910828"/>
          </a:xfrm>
          <a:prstGeom prst="rect">
            <a:avLst/>
          </a:prstGeom>
          <a:solidFill>
            <a:srgbClr val="FFF8F3"/>
          </a:solidFill>
          <a:ln/>
        </p:spPr>
      </p:sp>
      <p:sp>
        <p:nvSpPr>
          <p:cNvPr id="27" name="Shape 23"/>
          <p:cNvSpPr/>
          <p:nvPr/>
        </p:nvSpPr>
        <p:spPr>
          <a:xfrm>
            <a:off x="3470077" y="1839516"/>
            <a:ext cx="28575" cy="91082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28" name="Shape 24"/>
          <p:cNvSpPr/>
          <p:nvPr/>
        </p:nvSpPr>
        <p:spPr>
          <a:xfrm>
            <a:off x="3570089" y="2096356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29" name="Text 25"/>
          <p:cNvSpPr/>
          <p:nvPr/>
        </p:nvSpPr>
        <p:spPr>
          <a:xfrm>
            <a:off x="3570089" y="2096356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534" dirty="0"/>
          </a:p>
        </p:txBody>
      </p:sp>
      <p:sp>
        <p:nvSpPr>
          <p:cNvPr id="30" name="Shape 26"/>
          <p:cNvSpPr/>
          <p:nvPr/>
        </p:nvSpPr>
        <p:spPr>
          <a:xfrm>
            <a:off x="3755827" y="2096356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31" name="Text 27"/>
          <p:cNvSpPr/>
          <p:nvPr/>
        </p:nvSpPr>
        <p:spPr>
          <a:xfrm>
            <a:off x="3755827" y="2096356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记录会话与主动清空</a:t>
            </a:r>
            <a:endParaRPr lang="en-US" sz="534" dirty="0"/>
          </a:p>
        </p:txBody>
      </p:sp>
      <p:sp>
        <p:nvSpPr>
          <p:cNvPr id="32" name="Text 28"/>
          <p:cNvSpPr/>
          <p:nvPr/>
        </p:nvSpPr>
        <p:spPr>
          <a:xfrm>
            <a:off x="3570089" y="2253518"/>
            <a:ext cx="2727127" cy="239985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建立工作日志，记录每次会话的有效方法。当任务告一段落，尽早使用 /clear 清空会话，防止上下文超限导致 AI “变笨”。</a:t>
            </a:r>
            <a:endParaRPr lang="en-US" sz="621" dirty="0"/>
          </a:p>
        </p:txBody>
      </p:sp>
      <p:sp>
        <p:nvSpPr>
          <p:cNvPr id="33" name="Shape 29"/>
          <p:cNvSpPr/>
          <p:nvPr/>
        </p:nvSpPr>
        <p:spPr>
          <a:xfrm>
            <a:off x="428625" y="2821781"/>
            <a:ext cx="2927152" cy="910828"/>
          </a:xfrm>
          <a:prstGeom prst="rect">
            <a:avLst/>
          </a:prstGeom>
          <a:solidFill>
            <a:srgbClr val="FFF8F3"/>
          </a:solidFill>
          <a:ln/>
        </p:spPr>
      </p:sp>
      <p:sp>
        <p:nvSpPr>
          <p:cNvPr id="34" name="Shape 30"/>
          <p:cNvSpPr/>
          <p:nvPr/>
        </p:nvSpPr>
        <p:spPr>
          <a:xfrm>
            <a:off x="428625" y="2821781"/>
            <a:ext cx="28575" cy="91082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35" name="Shape 31"/>
          <p:cNvSpPr/>
          <p:nvPr/>
        </p:nvSpPr>
        <p:spPr>
          <a:xfrm>
            <a:off x="528638" y="3078621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36" name="Text 32"/>
          <p:cNvSpPr/>
          <p:nvPr/>
        </p:nvSpPr>
        <p:spPr>
          <a:xfrm>
            <a:off x="528638" y="3078621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534" dirty="0"/>
          </a:p>
        </p:txBody>
      </p:sp>
      <p:sp>
        <p:nvSpPr>
          <p:cNvPr id="37" name="Shape 33"/>
          <p:cNvSpPr/>
          <p:nvPr/>
        </p:nvSpPr>
        <p:spPr>
          <a:xfrm>
            <a:off x="714375" y="3078621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38" name="Text 34"/>
          <p:cNvSpPr/>
          <p:nvPr/>
        </p:nvSpPr>
        <p:spPr>
          <a:xfrm>
            <a:off x="714375" y="3078621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TDD with Agents (测试驱动)</a:t>
            </a:r>
            <a:endParaRPr lang="en-US" sz="534" dirty="0"/>
          </a:p>
        </p:txBody>
      </p:sp>
      <p:sp>
        <p:nvSpPr>
          <p:cNvPr id="39" name="Text 35"/>
          <p:cNvSpPr/>
          <p:nvPr/>
        </p:nvSpPr>
        <p:spPr>
          <a:xfrm>
            <a:off x="528638" y="3235784"/>
            <a:ext cx="2727127" cy="239985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不要直接让 AI 写业务代码。先写测试 -&gt; 确认失败 -&gt; 让 Agent 实现逻辑 -&gt; 验证通过。这是确保 AI 代码不偏离轨道的最佳护栏。</a:t>
            </a:r>
            <a:endParaRPr lang="en-US" sz="621" dirty="0"/>
          </a:p>
        </p:txBody>
      </p:sp>
      <p:sp>
        <p:nvSpPr>
          <p:cNvPr id="40" name="Shape 36"/>
          <p:cNvSpPr/>
          <p:nvPr/>
        </p:nvSpPr>
        <p:spPr>
          <a:xfrm>
            <a:off x="3470077" y="2821781"/>
            <a:ext cx="2927152" cy="910828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41" name="Shape 37"/>
          <p:cNvSpPr/>
          <p:nvPr/>
        </p:nvSpPr>
        <p:spPr>
          <a:xfrm>
            <a:off x="3470077" y="2821781"/>
            <a:ext cx="28575" cy="91082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2" name="Shape 38"/>
          <p:cNvSpPr/>
          <p:nvPr/>
        </p:nvSpPr>
        <p:spPr>
          <a:xfrm>
            <a:off x="3570089" y="3078621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3" name="Text 39"/>
          <p:cNvSpPr/>
          <p:nvPr/>
        </p:nvSpPr>
        <p:spPr>
          <a:xfrm>
            <a:off x="3570089" y="3078621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534" dirty="0"/>
          </a:p>
        </p:txBody>
      </p:sp>
      <p:sp>
        <p:nvSpPr>
          <p:cNvPr id="44" name="Shape 40"/>
          <p:cNvSpPr/>
          <p:nvPr/>
        </p:nvSpPr>
        <p:spPr>
          <a:xfrm>
            <a:off x="3755827" y="3078621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5" name="Text 41"/>
          <p:cNvSpPr/>
          <p:nvPr/>
        </p:nvSpPr>
        <p:spPr>
          <a:xfrm>
            <a:off x="3755827" y="3078621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自我纠错循环 (Self-Correcting Loops)</a:t>
            </a:r>
            <a:endParaRPr lang="en-US" sz="534" dirty="0"/>
          </a:p>
        </p:txBody>
      </p:sp>
      <p:sp>
        <p:nvSpPr>
          <p:cNvPr id="46" name="Text 42"/>
          <p:cNvSpPr/>
          <p:nvPr/>
        </p:nvSpPr>
        <p:spPr>
          <a:xfrm>
            <a:off x="3570089" y="3235784"/>
            <a:ext cx="2727127" cy="239985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赋予 Agent 运行测试和查看日志的权限。当报错时，让它自主阅读堆栈信息、分析原因并自我修复，形成“执行-反馈-修正”的闭环。</a:t>
            </a:r>
            <a:endParaRPr lang="en-US" sz="621" dirty="0"/>
          </a:p>
        </p:txBody>
      </p:sp>
      <p:sp>
        <p:nvSpPr>
          <p:cNvPr id="47" name="Shape 43"/>
          <p:cNvSpPr/>
          <p:nvPr/>
        </p:nvSpPr>
        <p:spPr>
          <a:xfrm>
            <a:off x="428625" y="3804047"/>
            <a:ext cx="2927152" cy="910828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48" name="Shape 44"/>
          <p:cNvSpPr/>
          <p:nvPr/>
        </p:nvSpPr>
        <p:spPr>
          <a:xfrm>
            <a:off x="428625" y="3804047"/>
            <a:ext cx="28575" cy="91082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9" name="Shape 45"/>
          <p:cNvSpPr/>
          <p:nvPr/>
        </p:nvSpPr>
        <p:spPr>
          <a:xfrm>
            <a:off x="528638" y="4000891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0" name="Text 46"/>
          <p:cNvSpPr/>
          <p:nvPr/>
        </p:nvSpPr>
        <p:spPr>
          <a:xfrm>
            <a:off x="528638" y="4000891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534" dirty="0"/>
          </a:p>
        </p:txBody>
      </p:sp>
      <p:sp>
        <p:nvSpPr>
          <p:cNvPr id="51" name="Shape 47"/>
          <p:cNvSpPr/>
          <p:nvPr/>
        </p:nvSpPr>
        <p:spPr>
          <a:xfrm>
            <a:off x="714375" y="4000891"/>
            <a:ext cx="128588" cy="1285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2" name="Text 48"/>
          <p:cNvSpPr/>
          <p:nvPr/>
        </p:nvSpPr>
        <p:spPr>
          <a:xfrm>
            <a:off x="714375" y="4000891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借助“外援”处理疑难杂症</a:t>
            </a:r>
            <a:endParaRPr lang="en-US" sz="534" dirty="0"/>
          </a:p>
        </p:txBody>
      </p:sp>
      <p:sp>
        <p:nvSpPr>
          <p:cNvPr id="53" name="Text 49"/>
          <p:cNvSpPr/>
          <p:nvPr/>
        </p:nvSpPr>
        <p:spPr>
          <a:xfrm>
            <a:off x="528638" y="4158053"/>
            <a:ext cx="2727127" cy="359978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遇到棘手 Bug 时，使用 Repo Prompt MCP 让轻量级模型收集上下文，然后打包丢给最强大的推理模型（如 o3 或 Claude 3.5 Sonnet）降维打击。</a:t>
            </a:r>
            <a:endParaRPr lang="en-US" sz="621" dirty="0"/>
          </a:p>
        </p:txBody>
      </p:sp>
      <p:sp>
        <p:nvSpPr>
          <p:cNvPr id="54" name="Shape 50"/>
          <p:cNvSpPr/>
          <p:nvPr/>
        </p:nvSpPr>
        <p:spPr>
          <a:xfrm>
            <a:off x="3470077" y="3804047"/>
            <a:ext cx="2927152" cy="910828"/>
          </a:xfrm>
          <a:prstGeom prst="rect">
            <a:avLst/>
          </a:prstGeom>
          <a:solidFill>
            <a:srgbClr val="FFF8F3"/>
          </a:solidFill>
          <a:ln/>
        </p:spPr>
      </p:sp>
      <p:sp>
        <p:nvSpPr>
          <p:cNvPr id="55" name="Shape 51"/>
          <p:cNvSpPr/>
          <p:nvPr/>
        </p:nvSpPr>
        <p:spPr>
          <a:xfrm>
            <a:off x="3470077" y="3804047"/>
            <a:ext cx="28575" cy="91082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6" name="Shape 52"/>
          <p:cNvSpPr/>
          <p:nvPr/>
        </p:nvSpPr>
        <p:spPr>
          <a:xfrm>
            <a:off x="3570089" y="4060887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7" name="Text 53"/>
          <p:cNvSpPr/>
          <p:nvPr/>
        </p:nvSpPr>
        <p:spPr>
          <a:xfrm>
            <a:off x="3570089" y="4060887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534" dirty="0"/>
          </a:p>
        </p:txBody>
      </p:sp>
      <p:sp>
        <p:nvSpPr>
          <p:cNvPr id="58" name="Shape 54"/>
          <p:cNvSpPr/>
          <p:nvPr/>
        </p:nvSpPr>
        <p:spPr>
          <a:xfrm>
            <a:off x="3755827" y="4060887"/>
            <a:ext cx="128588" cy="128588"/>
          </a:xfrm>
          <a:prstGeom prst="rect">
            <a:avLst/>
          </a:prstGeom>
          <a:solidFill>
            <a:srgbClr val="FF6A00"/>
          </a:solidFill>
          <a:ln/>
        </p:spPr>
      </p:sp>
      <p:sp>
        <p:nvSpPr>
          <p:cNvPr id="59" name="Text 55"/>
          <p:cNvSpPr/>
          <p:nvPr/>
        </p:nvSpPr>
        <p:spPr>
          <a:xfrm>
            <a:off x="3755827" y="4060887"/>
            <a:ext cx="1285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53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多实例并行 (Parallelization)</a:t>
            </a:r>
            <a:endParaRPr lang="en-US" sz="534" dirty="0"/>
          </a:p>
        </p:txBody>
      </p:sp>
      <p:sp>
        <p:nvSpPr>
          <p:cNvPr id="60" name="Text 56"/>
          <p:cNvSpPr/>
          <p:nvPr/>
        </p:nvSpPr>
        <p:spPr>
          <a:xfrm>
            <a:off x="3570089" y="4218050"/>
            <a:ext cx="2727127" cy="239985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21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不要让一个 Agent 干所有事。使用独立的实例分别进行编码、代码审查 (Review) 和测试，通过多 Agent 协作解决复杂问题。</a:t>
            </a:r>
            <a:endParaRPr lang="en-US" sz="621" dirty="0"/>
          </a:p>
        </p:txBody>
      </p:sp>
      <p:sp>
        <p:nvSpPr>
          <p:cNvPr id="61" name="Shape 57"/>
          <p:cNvSpPr/>
          <p:nvPr/>
        </p:nvSpPr>
        <p:spPr>
          <a:xfrm>
            <a:off x="6568678" y="857250"/>
            <a:ext cx="2146697" cy="3857625"/>
          </a:xfrm>
          <a:prstGeom prst="rect">
            <a:avLst/>
          </a:prstGeom>
          <a:solidFill>
            <a:srgbClr val="F5F5F5"/>
          </a:solidFill>
          <a:ln w="9144">
            <a:solidFill>
              <a:srgbClr val="E5E5E5"/>
            </a:solidFill>
            <a:prstDash val="solid"/>
          </a:ln>
        </p:spPr>
      </p:sp>
      <p:pic>
        <p:nvPicPr>
          <p:cNvPr id="6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831" y="1549078"/>
            <a:ext cx="1993106" cy="2473942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B6787A3F-FD1C-CE6C-ED81-1CE1D71F2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22" y="842963"/>
            <a:ext cx="6364509" cy="4153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3405</Words>
  <Application>Microsoft Macintosh PowerPoint</Application>
  <PresentationFormat>全屏显示(16:9)</PresentationFormat>
  <Paragraphs>691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5" baseType="lpstr">
      <vt:lpstr>Inter</vt:lpstr>
      <vt:lpstr>monospace</vt:lpstr>
      <vt:lpstr>Arial</vt:lpstr>
      <vt:lpstr>Calibri</vt:lpstr>
      <vt:lpstr>Fira Code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test</cp:lastModifiedBy>
  <cp:revision>15</cp:revision>
  <dcterms:created xsi:type="dcterms:W3CDTF">2026-03-24T08:17:12Z</dcterms:created>
  <dcterms:modified xsi:type="dcterms:W3CDTF">2026-03-26T07:00:01Z</dcterms:modified>
</cp:coreProperties>
</file>